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82" r:id="rId3"/>
    <p:sldId id="1080" r:id="rId4"/>
    <p:sldId id="1106" r:id="rId5"/>
    <p:sldId id="1101" r:id="rId6"/>
    <p:sldId id="1102" r:id="rId7"/>
    <p:sldId id="1097" r:id="rId8"/>
    <p:sldId id="1103" r:id="rId9"/>
    <p:sldId id="1100" r:id="rId10"/>
    <p:sldId id="1104" r:id="rId11"/>
    <p:sldId id="1107" r:id="rId12"/>
    <p:sldId id="1105" r:id="rId13"/>
    <p:sldId id="1109" r:id="rId14"/>
    <p:sldId id="1108" r:id="rId15"/>
    <p:sldId id="602"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6"/>
            <p14:sldId id="1101"/>
            <p14:sldId id="1102"/>
            <p14:sldId id="1097"/>
            <p14:sldId id="1103"/>
            <p14:sldId id="1100"/>
            <p14:sldId id="1104"/>
            <p14:sldId id="1107"/>
            <p14:sldId id="1105"/>
            <p14:sldId id="1109"/>
            <p14:sldId id="110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3" autoAdjust="0"/>
    <p:restoredTop sz="96447" autoAdjust="0"/>
  </p:normalViewPr>
  <p:slideViewPr>
    <p:cSldViewPr snapToGrid="0">
      <p:cViewPr varScale="1">
        <p:scale>
          <a:sx n="114" d="100"/>
          <a:sy n="114" d="100"/>
        </p:scale>
        <p:origin x="1332"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the solution to a non-linear algebraic equation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the solution to a non-linear algebraic equation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the solution to a non-linear algebraic equation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the solution to a non-linear algebraic equation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13.wmf"/><Relationship Id="rId3" Type="http://schemas.openxmlformats.org/officeDocument/2006/relationships/audio" Target="../media/media10.m4a"/><Relationship Id="rId7" Type="http://schemas.openxmlformats.org/officeDocument/2006/relationships/image" Target="../media/image21.wmf"/><Relationship Id="rId12" Type="http://schemas.openxmlformats.org/officeDocument/2006/relationships/oleObject" Target="../embeddings/oleObject16.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oleObject" Target="../embeddings/oleObject13.bin"/><Relationship Id="rId11" Type="http://schemas.openxmlformats.org/officeDocument/2006/relationships/image" Target="../media/image15.wmf"/><Relationship Id="rId5" Type="http://schemas.openxmlformats.org/officeDocument/2006/relationships/image" Target="../media/image20.png"/><Relationship Id="rId10" Type="http://schemas.openxmlformats.org/officeDocument/2006/relationships/oleObject" Target="../embeddings/oleObject15.bin"/><Relationship Id="rId4" Type="http://schemas.openxmlformats.org/officeDocument/2006/relationships/slideLayout" Target="../slideLayouts/slideLayout2.xml"/><Relationship Id="rId9" Type="http://schemas.openxmlformats.org/officeDocument/2006/relationships/image" Target="../media/image14.wmf"/><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3.wmf"/><Relationship Id="rId1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22.wmf"/><Relationship Id="rId12" Type="http://schemas.openxmlformats.org/officeDocument/2006/relationships/oleObject" Target="../embeddings/oleObject20.bin"/><Relationship Id="rId17" Type="http://schemas.openxmlformats.org/officeDocument/2006/relationships/image" Target="../media/image25.wmf"/><Relationship Id="rId2" Type="http://schemas.microsoft.com/office/2007/relationships/media" Target="../media/media11.m4a"/><Relationship Id="rId16" Type="http://schemas.openxmlformats.org/officeDocument/2006/relationships/oleObject" Target="../embeddings/oleObject22.bin"/><Relationship Id="rId1" Type="http://schemas.openxmlformats.org/officeDocument/2006/relationships/tags" Target="../tags/tag9.xml"/><Relationship Id="rId6" Type="http://schemas.openxmlformats.org/officeDocument/2006/relationships/oleObject" Target="../embeddings/oleObject17.bin"/><Relationship Id="rId11" Type="http://schemas.openxmlformats.org/officeDocument/2006/relationships/image" Target="../media/image15.wmf"/><Relationship Id="rId5" Type="http://schemas.openxmlformats.org/officeDocument/2006/relationships/image" Target="../media/image20.png"/><Relationship Id="rId15" Type="http://schemas.openxmlformats.org/officeDocument/2006/relationships/image" Target="../media/image24.wmf"/><Relationship Id="rId10" Type="http://schemas.openxmlformats.org/officeDocument/2006/relationships/oleObject" Target="../embeddings/oleObject19.bin"/><Relationship Id="rId4" Type="http://schemas.openxmlformats.org/officeDocument/2006/relationships/slideLayout" Target="../slideLayouts/slideLayout2.xml"/><Relationship Id="rId9" Type="http://schemas.openxmlformats.org/officeDocument/2006/relationships/image" Target="../media/image14.wmf"/><Relationship Id="rId1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27.bin"/><Relationship Id="rId3" Type="http://schemas.openxmlformats.org/officeDocument/2006/relationships/audio" Target="../media/media12.m4a"/><Relationship Id="rId7" Type="http://schemas.openxmlformats.org/officeDocument/2006/relationships/oleObject" Target="../embeddings/oleObject24.bin"/><Relationship Id="rId12" Type="http://schemas.openxmlformats.org/officeDocument/2006/relationships/image" Target="../media/image29.wmf"/><Relationship Id="rId17" Type="http://schemas.openxmlformats.org/officeDocument/2006/relationships/image" Target="../media/image8.png"/><Relationship Id="rId2" Type="http://schemas.microsoft.com/office/2007/relationships/media" Target="../media/media12.m4a"/><Relationship Id="rId16" Type="http://schemas.openxmlformats.org/officeDocument/2006/relationships/image" Target="../media/image31.wmf"/><Relationship Id="rId1" Type="http://schemas.openxmlformats.org/officeDocument/2006/relationships/tags" Target="../tags/tag10.xml"/><Relationship Id="rId6" Type="http://schemas.openxmlformats.org/officeDocument/2006/relationships/image" Target="../media/image26.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5.bin"/><Relationship Id="rId14" Type="http://schemas.openxmlformats.org/officeDocument/2006/relationships/image" Target="../media/image30.wmf"/></Relationships>
</file>

<file path=ppt/slides/_rels/slide1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13.m4a"/><Relationship Id="rId7" Type="http://schemas.openxmlformats.org/officeDocument/2006/relationships/oleObject" Target="../embeddings/oleObject30.bin"/><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32.wmf"/><Relationship Id="rId11" Type="http://schemas.openxmlformats.org/officeDocument/2006/relationships/image" Target="../media/image8.png"/><Relationship Id="rId5" Type="http://schemas.openxmlformats.org/officeDocument/2006/relationships/oleObject" Target="../embeddings/oleObject29.bin"/><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36.bin"/><Relationship Id="rId18" Type="http://schemas.openxmlformats.org/officeDocument/2006/relationships/image" Target="../media/image41.wmf"/><Relationship Id="rId3" Type="http://schemas.openxmlformats.org/officeDocument/2006/relationships/audio" Target="../media/media14.m4a"/><Relationship Id="rId7" Type="http://schemas.openxmlformats.org/officeDocument/2006/relationships/oleObject" Target="../embeddings/oleObject33.bin"/><Relationship Id="rId12" Type="http://schemas.openxmlformats.org/officeDocument/2006/relationships/image" Target="../media/image38.wmf"/><Relationship Id="rId17" Type="http://schemas.openxmlformats.org/officeDocument/2006/relationships/oleObject" Target="../embeddings/oleObject38.bin"/><Relationship Id="rId2" Type="http://schemas.microsoft.com/office/2007/relationships/media" Target="../media/media14.m4a"/><Relationship Id="rId16" Type="http://schemas.openxmlformats.org/officeDocument/2006/relationships/image" Target="../media/image40.wmf"/><Relationship Id="rId1" Type="http://schemas.openxmlformats.org/officeDocument/2006/relationships/tags" Target="../tags/tag12.xml"/><Relationship Id="rId6" Type="http://schemas.openxmlformats.org/officeDocument/2006/relationships/image" Target="../media/image35.wmf"/><Relationship Id="rId11" Type="http://schemas.openxmlformats.org/officeDocument/2006/relationships/oleObject" Target="../embeddings/oleObject35.bin"/><Relationship Id="rId5" Type="http://schemas.openxmlformats.org/officeDocument/2006/relationships/oleObject" Target="../embeddings/oleObject32.bin"/><Relationship Id="rId15" Type="http://schemas.openxmlformats.org/officeDocument/2006/relationships/oleObject" Target="../embeddings/oleObject37.bin"/><Relationship Id="rId10" Type="http://schemas.openxmlformats.org/officeDocument/2006/relationships/image" Target="../media/image37.wmf"/><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oleObject" Target="../embeddings/oleObject34.bin"/><Relationship Id="rId14" Type="http://schemas.openxmlformats.org/officeDocument/2006/relationships/image" Target="../media/image39.wmf"/></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5.m4a"/><Relationship Id="rId7" Type="http://schemas.openxmlformats.org/officeDocument/2006/relationships/image" Target="../media/image10.wmf"/><Relationship Id="rId12"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image" Target="../media/image9.png"/><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6.m4a"/><Relationship Id="rId7" Type="http://schemas.openxmlformats.org/officeDocument/2006/relationships/image" Target="../media/image13.wmf"/><Relationship Id="rId12"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oleObject" Target="../embeddings/oleObject4.bin"/><Relationship Id="rId11" Type="http://schemas.openxmlformats.org/officeDocument/2006/relationships/image" Target="../media/image15.wmf"/><Relationship Id="rId5" Type="http://schemas.openxmlformats.org/officeDocument/2006/relationships/image" Target="../media/image9.png"/><Relationship Id="rId10" Type="http://schemas.openxmlformats.org/officeDocument/2006/relationships/oleObject" Target="../embeddings/oleObject6.bin"/><Relationship Id="rId4" Type="http://schemas.openxmlformats.org/officeDocument/2006/relationships/slideLayout" Target="../slideLayouts/slideLayout2.xml"/><Relationship Id="rId9" Type="http://schemas.openxmlformats.org/officeDocument/2006/relationships/image" Target="../media/image14.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audio" Target="../media/media8.m4a"/><Relationship Id="rId7" Type="http://schemas.openxmlformats.org/officeDocument/2006/relationships/oleObject" Target="../embeddings/oleObject8.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6.wmf"/><Relationship Id="rId11" Type="http://schemas.openxmlformats.org/officeDocument/2006/relationships/image" Target="../media/image8.png"/><Relationship Id="rId5" Type="http://schemas.openxmlformats.org/officeDocument/2006/relationships/oleObject" Target="../embeddings/oleObject7.bin"/><Relationship Id="rId10" Type="http://schemas.openxmlformats.org/officeDocument/2006/relationships/image" Target="../media/image18.wmf"/><Relationship Id="rId4" Type="http://schemas.openxmlformats.org/officeDocument/2006/relationships/slideLayout" Target="../slideLayouts/slideLayout2.xml"/><Relationship Id="rId9"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audio" Target="../media/media9.m4a"/><Relationship Id="rId7" Type="http://schemas.openxmlformats.org/officeDocument/2006/relationships/image" Target="../media/image13.wmf"/><Relationship Id="rId12"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oleObject" Target="../embeddings/oleObject10.bin"/><Relationship Id="rId11" Type="http://schemas.openxmlformats.org/officeDocument/2006/relationships/image" Target="../media/image15.wmf"/><Relationship Id="rId5" Type="http://schemas.openxmlformats.org/officeDocument/2006/relationships/image" Target="../media/image19.png"/><Relationship Id="rId10"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the solution to a system of non-linear algebraic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A403875A-AB24-43D9-B493-1FCB54EE8B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3336"/>
    </mc:Choice>
    <mc:Fallback xmlns="">
      <p:transition spd="slow" advTm="1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vector-valued function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two surfaces, there are isolated points were both surfaces are simultaneously zero</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Picture 6">
            <a:extLst>
              <a:ext uri="{FF2B5EF4-FFF2-40B4-BE49-F238E27FC236}">
                <a16:creationId xmlns:a16="http://schemas.microsoft.com/office/drawing/2014/main" id="{F0AEB39F-85AD-49A4-9955-531028AD9235}"/>
              </a:ext>
            </a:extLst>
          </p:cNvPr>
          <p:cNvPicPr>
            <a:picLocks noChangeAspect="1"/>
          </p:cNvPicPr>
          <p:nvPr/>
        </p:nvPicPr>
        <p:blipFill>
          <a:blip r:embed="rId5"/>
          <a:stretch>
            <a:fillRect/>
          </a:stretch>
        </p:blipFill>
        <p:spPr>
          <a:xfrm>
            <a:off x="266933" y="2510587"/>
            <a:ext cx="6473592" cy="4137069"/>
          </a:xfrm>
          <a:prstGeom prst="rect">
            <a:avLst/>
          </a:prstGeom>
        </p:spPr>
      </p:pic>
      <p:sp>
        <p:nvSpPr>
          <p:cNvPr id="8" name="Oval 7">
            <a:extLst>
              <a:ext uri="{FF2B5EF4-FFF2-40B4-BE49-F238E27FC236}">
                <a16:creationId xmlns:a16="http://schemas.microsoft.com/office/drawing/2014/main" id="{F2F3EADA-1FBF-449E-B29E-23B0A742FFC8}"/>
              </a:ext>
            </a:extLst>
          </p:cNvPr>
          <p:cNvSpPr/>
          <p:nvPr/>
        </p:nvSpPr>
        <p:spPr>
          <a:xfrm>
            <a:off x="1946245" y="4206278"/>
            <a:ext cx="134224" cy="13921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187249-C70A-4781-B2A0-DDEDB7FAE429}"/>
              </a:ext>
            </a:extLst>
          </p:cNvPr>
          <p:cNvSpPr/>
          <p:nvPr/>
        </p:nvSpPr>
        <p:spPr>
          <a:xfrm>
            <a:off x="2794932" y="4400623"/>
            <a:ext cx="134224" cy="13921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74EDD62-9390-47F5-8A0B-3EF994939FB2}"/>
              </a:ext>
            </a:extLst>
          </p:cNvPr>
          <p:cNvSpPr/>
          <p:nvPr/>
        </p:nvSpPr>
        <p:spPr>
          <a:xfrm>
            <a:off x="2027689" y="5310866"/>
            <a:ext cx="134224" cy="13921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A1C28537-2465-42A2-A039-7EE463A2DF93}"/>
              </a:ext>
            </a:extLst>
          </p:cNvPr>
          <p:cNvGraphicFramePr>
            <a:graphicFrameLocks noChangeAspect="1"/>
          </p:cNvGraphicFramePr>
          <p:nvPr>
            <p:extLst>
              <p:ext uri="{D42A27DB-BD31-4B8C-83A1-F6EECF244321}">
                <p14:modId xmlns:p14="http://schemas.microsoft.com/office/powerpoint/2010/main" val="3523149213"/>
              </p:ext>
            </p:extLst>
          </p:nvPr>
        </p:nvGraphicFramePr>
        <p:xfrm>
          <a:off x="6904545" y="3801799"/>
          <a:ext cx="2208212" cy="365125"/>
        </p:xfrm>
        <a:graphic>
          <a:graphicData uri="http://schemas.openxmlformats.org/presentationml/2006/ole">
            <mc:AlternateContent xmlns:mc="http://schemas.openxmlformats.org/markup-compatibility/2006">
              <mc:Choice xmlns:v="urn:schemas-microsoft-com:vml" Requires="v">
                <p:oleObj name="Equation" r:id="rId6" imgW="1320480" imgH="215640" progId="Equation.DSMT4">
                  <p:embed/>
                </p:oleObj>
              </mc:Choice>
              <mc:Fallback>
                <p:oleObj name="Equation" r:id="rId6" imgW="1320480" imgH="215640" progId="Equation.DSMT4">
                  <p:embed/>
                  <p:pic>
                    <p:nvPicPr>
                      <p:cNvPr id="13" name="Object 12">
                        <a:extLst>
                          <a:ext uri="{FF2B5EF4-FFF2-40B4-BE49-F238E27FC236}">
                            <a16:creationId xmlns:a16="http://schemas.microsoft.com/office/drawing/2014/main" id="{35C6EA52-8450-4945-B6B1-3CF9B2306C5B}"/>
                          </a:ext>
                        </a:extLst>
                      </p:cNvPr>
                      <p:cNvPicPr/>
                      <p:nvPr/>
                    </p:nvPicPr>
                    <p:blipFill>
                      <a:blip r:embed="rId7"/>
                      <a:stretch>
                        <a:fillRect/>
                      </a:stretch>
                    </p:blipFill>
                    <p:spPr>
                      <a:xfrm>
                        <a:off x="6904545" y="3801799"/>
                        <a:ext cx="2208212" cy="3651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E3C1923-6A6C-451E-93D7-01D3C0F5E3D2}"/>
              </a:ext>
            </a:extLst>
          </p:cNvPr>
          <p:cNvGraphicFramePr>
            <a:graphicFrameLocks noChangeAspect="1"/>
          </p:cNvGraphicFramePr>
          <p:nvPr>
            <p:extLst>
              <p:ext uri="{D42A27DB-BD31-4B8C-83A1-F6EECF244321}">
                <p14:modId xmlns:p14="http://schemas.microsoft.com/office/powerpoint/2010/main" val="2694031243"/>
              </p:ext>
            </p:extLst>
          </p:nvPr>
        </p:nvGraphicFramePr>
        <p:xfrm>
          <a:off x="4338638" y="6195218"/>
          <a:ext cx="233362" cy="322263"/>
        </p:xfrm>
        <a:graphic>
          <a:graphicData uri="http://schemas.openxmlformats.org/presentationml/2006/ole">
            <mc:AlternateContent xmlns:mc="http://schemas.openxmlformats.org/markup-compatibility/2006">
              <mc:Choice xmlns:v="urn:schemas-microsoft-com:vml" Requires="v">
                <p:oleObj name="Equation" r:id="rId8" imgW="139680" imgH="190440" progId="Equation.DSMT4">
                  <p:embed/>
                </p:oleObj>
              </mc:Choice>
              <mc:Fallback>
                <p:oleObj name="Equation" r:id="rId8" imgW="139680" imgH="190440" progId="Equation.DSMT4">
                  <p:embed/>
                  <p:pic>
                    <p:nvPicPr>
                      <p:cNvPr id="14" name="Object 13">
                        <a:extLst>
                          <a:ext uri="{FF2B5EF4-FFF2-40B4-BE49-F238E27FC236}">
                            <a16:creationId xmlns:a16="http://schemas.microsoft.com/office/drawing/2014/main" id="{A1C28537-2465-42A2-A039-7EE463A2DF93}"/>
                          </a:ext>
                        </a:extLst>
                      </p:cNvPr>
                      <p:cNvPicPr/>
                      <p:nvPr/>
                    </p:nvPicPr>
                    <p:blipFill>
                      <a:blip r:embed="rId9"/>
                      <a:stretch>
                        <a:fillRect/>
                      </a:stretch>
                    </p:blipFill>
                    <p:spPr>
                      <a:xfrm>
                        <a:off x="4338638" y="6195218"/>
                        <a:ext cx="233362" cy="3222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9674559-FE6D-47F2-AA85-3CDF09D3419E}"/>
              </a:ext>
            </a:extLst>
          </p:cNvPr>
          <p:cNvGraphicFramePr>
            <a:graphicFrameLocks noChangeAspect="1"/>
          </p:cNvGraphicFramePr>
          <p:nvPr>
            <p:extLst>
              <p:ext uri="{D42A27DB-BD31-4B8C-83A1-F6EECF244321}">
                <p14:modId xmlns:p14="http://schemas.microsoft.com/office/powerpoint/2010/main" val="193799902"/>
              </p:ext>
            </p:extLst>
          </p:nvPr>
        </p:nvGraphicFramePr>
        <p:xfrm>
          <a:off x="901220" y="5413099"/>
          <a:ext cx="254000" cy="322262"/>
        </p:xfrm>
        <a:graphic>
          <a:graphicData uri="http://schemas.openxmlformats.org/presentationml/2006/ole">
            <mc:AlternateContent xmlns:mc="http://schemas.openxmlformats.org/markup-compatibility/2006">
              <mc:Choice xmlns:v="urn:schemas-microsoft-com:vml" Requires="v">
                <p:oleObj name="Equation" r:id="rId10" imgW="152280" imgH="190440" progId="Equation.DSMT4">
                  <p:embed/>
                </p:oleObj>
              </mc:Choice>
              <mc:Fallback>
                <p:oleObj name="Equation" r:id="rId10" imgW="152280" imgH="190440" progId="Equation.DSMT4">
                  <p:embed/>
                  <p:pic>
                    <p:nvPicPr>
                      <p:cNvPr id="15" name="Object 14">
                        <a:extLst>
                          <a:ext uri="{FF2B5EF4-FFF2-40B4-BE49-F238E27FC236}">
                            <a16:creationId xmlns:a16="http://schemas.microsoft.com/office/drawing/2014/main" id="{CE3C1923-6A6C-451E-93D7-01D3C0F5E3D2}"/>
                          </a:ext>
                        </a:extLst>
                      </p:cNvPr>
                      <p:cNvPicPr/>
                      <p:nvPr/>
                    </p:nvPicPr>
                    <p:blipFill>
                      <a:blip r:embed="rId11"/>
                      <a:stretch>
                        <a:fillRect/>
                      </a:stretch>
                    </p:blipFill>
                    <p:spPr>
                      <a:xfrm>
                        <a:off x="901220" y="5413099"/>
                        <a:ext cx="254000" cy="322262"/>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5352194-C35C-4919-A850-63BD49F0FADB}"/>
              </a:ext>
            </a:extLst>
          </p:cNvPr>
          <p:cNvSpPr/>
          <p:nvPr/>
        </p:nvSpPr>
        <p:spPr>
          <a:xfrm>
            <a:off x="4093828" y="6308725"/>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5C152F-AFC5-4C04-9EC4-ED6365DE5DD3}"/>
              </a:ext>
            </a:extLst>
          </p:cNvPr>
          <p:cNvSpPr/>
          <p:nvPr/>
        </p:nvSpPr>
        <p:spPr>
          <a:xfrm>
            <a:off x="886540" y="5269925"/>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34CE636B-83DA-4366-A45F-5280A2454A5B}"/>
              </a:ext>
            </a:extLst>
          </p:cNvPr>
          <p:cNvGraphicFramePr>
            <a:graphicFrameLocks noChangeAspect="1"/>
          </p:cNvGraphicFramePr>
          <p:nvPr>
            <p:extLst>
              <p:ext uri="{D42A27DB-BD31-4B8C-83A1-F6EECF244321}">
                <p14:modId xmlns:p14="http://schemas.microsoft.com/office/powerpoint/2010/main" val="3206258088"/>
              </p:ext>
            </p:extLst>
          </p:nvPr>
        </p:nvGraphicFramePr>
        <p:xfrm>
          <a:off x="6904545" y="3289801"/>
          <a:ext cx="1911350" cy="493713"/>
        </p:xfrm>
        <a:graphic>
          <a:graphicData uri="http://schemas.openxmlformats.org/presentationml/2006/ole">
            <mc:AlternateContent xmlns:mc="http://schemas.openxmlformats.org/markup-compatibility/2006">
              <mc:Choice xmlns:v="urn:schemas-microsoft-com:vml" Requires="v">
                <p:oleObj name="Equation" r:id="rId12" imgW="1143000" imgH="291960" progId="Equation.DSMT4">
                  <p:embed/>
                </p:oleObj>
              </mc:Choice>
              <mc:Fallback>
                <p:oleObj name="Equation" r:id="rId12" imgW="1143000" imgH="291960" progId="Equation.DSMT4">
                  <p:embed/>
                  <p:pic>
                    <p:nvPicPr>
                      <p:cNvPr id="10" name="Object 9">
                        <a:extLst>
                          <a:ext uri="{FF2B5EF4-FFF2-40B4-BE49-F238E27FC236}">
                            <a16:creationId xmlns:a16="http://schemas.microsoft.com/office/drawing/2014/main" id="{4F0F7A3F-6DE8-43F2-BE41-87CB8F2861C0}"/>
                          </a:ext>
                        </a:extLst>
                      </p:cNvPr>
                      <p:cNvPicPr/>
                      <p:nvPr/>
                    </p:nvPicPr>
                    <p:blipFill>
                      <a:blip r:embed="rId13"/>
                      <a:stretch>
                        <a:fillRect/>
                      </a:stretch>
                    </p:blipFill>
                    <p:spPr>
                      <a:xfrm>
                        <a:off x="6904545" y="3289801"/>
                        <a:ext cx="1911350" cy="493713"/>
                      </a:xfrm>
                      <a:prstGeom prst="rect">
                        <a:avLst/>
                      </a:prstGeom>
                    </p:spPr>
                  </p:pic>
                </p:oleObj>
              </mc:Fallback>
            </mc:AlternateContent>
          </a:graphicData>
        </a:graphic>
      </p:graphicFrame>
      <p:pic>
        <p:nvPicPr>
          <p:cNvPr id="21" name="Audio 20">
            <a:hlinkClick r:id="" action="ppaction://media"/>
            <a:extLst>
              <a:ext uri="{FF2B5EF4-FFF2-40B4-BE49-F238E27FC236}">
                <a16:creationId xmlns:a16="http://schemas.microsoft.com/office/drawing/2014/main" id="{00FE8145-D2A2-4E0A-90BD-4BD9FFE6D23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77633423"/>
      </p:ext>
    </p:extLst>
  </p:cSld>
  <p:clrMapOvr>
    <a:masterClrMapping/>
  </p:clrMapOvr>
  <mc:AlternateContent xmlns:mc="http://schemas.openxmlformats.org/markup-compatibility/2006" xmlns:p14="http://schemas.microsoft.com/office/powerpoint/2010/main">
    <mc:Choice Requires="p14">
      <p:transition spd="slow" p14:dur="2000" advTm="107046"/>
    </mc:Choice>
    <mc:Fallback xmlns="">
      <p:transition spd="slow" advTm="10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1"/>
                </p:tgtEl>
              </p:cMediaNode>
            </p:audio>
          </p:childTnLst>
        </p:cTn>
      </p:par>
    </p:tnLst>
    <p:bldLst>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two expressions, let us think of them a vector-valued function of a vector variable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Picture 6">
            <a:extLst>
              <a:ext uri="{FF2B5EF4-FFF2-40B4-BE49-F238E27FC236}">
                <a16:creationId xmlns:a16="http://schemas.microsoft.com/office/drawing/2014/main" id="{F0AEB39F-85AD-49A4-9955-531028AD9235}"/>
              </a:ext>
            </a:extLst>
          </p:cNvPr>
          <p:cNvPicPr>
            <a:picLocks noChangeAspect="1"/>
          </p:cNvPicPr>
          <p:nvPr/>
        </p:nvPicPr>
        <p:blipFill>
          <a:blip r:embed="rId5"/>
          <a:stretch>
            <a:fillRect/>
          </a:stretch>
        </p:blipFill>
        <p:spPr>
          <a:xfrm>
            <a:off x="266933" y="2510587"/>
            <a:ext cx="6473592" cy="4137069"/>
          </a:xfrm>
          <a:prstGeom prst="rect">
            <a:avLst/>
          </a:prstGeom>
        </p:spPr>
      </p:pic>
      <p:graphicFrame>
        <p:nvGraphicFramePr>
          <p:cNvPr id="14" name="Object 13">
            <a:extLst>
              <a:ext uri="{FF2B5EF4-FFF2-40B4-BE49-F238E27FC236}">
                <a16:creationId xmlns:a16="http://schemas.microsoft.com/office/drawing/2014/main" id="{A1C28537-2465-42A2-A039-7EE463A2DF93}"/>
              </a:ext>
            </a:extLst>
          </p:cNvPr>
          <p:cNvGraphicFramePr>
            <a:graphicFrameLocks noChangeAspect="1"/>
          </p:cNvGraphicFramePr>
          <p:nvPr>
            <p:extLst>
              <p:ext uri="{D42A27DB-BD31-4B8C-83A1-F6EECF244321}">
                <p14:modId xmlns:p14="http://schemas.microsoft.com/office/powerpoint/2010/main" val="231935192"/>
              </p:ext>
            </p:extLst>
          </p:nvPr>
        </p:nvGraphicFramePr>
        <p:xfrm>
          <a:off x="6821954" y="2982766"/>
          <a:ext cx="2273300" cy="365125"/>
        </p:xfrm>
        <a:graphic>
          <a:graphicData uri="http://schemas.openxmlformats.org/presentationml/2006/ole">
            <mc:AlternateContent xmlns:mc="http://schemas.openxmlformats.org/markup-compatibility/2006">
              <mc:Choice xmlns:v="urn:schemas-microsoft-com:vml" Requires="v">
                <p:oleObj name="Equation" r:id="rId6" imgW="1358640" imgH="215640" progId="Equation.DSMT4">
                  <p:embed/>
                </p:oleObj>
              </mc:Choice>
              <mc:Fallback>
                <p:oleObj name="Equation" r:id="rId6" imgW="1358640" imgH="215640" progId="Equation.DSMT4">
                  <p:embed/>
                  <p:pic>
                    <p:nvPicPr>
                      <p:cNvPr id="14" name="Object 13">
                        <a:extLst>
                          <a:ext uri="{FF2B5EF4-FFF2-40B4-BE49-F238E27FC236}">
                            <a16:creationId xmlns:a16="http://schemas.microsoft.com/office/drawing/2014/main" id="{A1C28537-2465-42A2-A039-7EE463A2DF93}"/>
                          </a:ext>
                        </a:extLst>
                      </p:cNvPr>
                      <p:cNvPicPr/>
                      <p:nvPr/>
                    </p:nvPicPr>
                    <p:blipFill>
                      <a:blip r:embed="rId7"/>
                      <a:stretch>
                        <a:fillRect/>
                      </a:stretch>
                    </p:blipFill>
                    <p:spPr>
                      <a:xfrm>
                        <a:off x="6821954" y="2982766"/>
                        <a:ext cx="2273300" cy="3651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E3C1923-6A6C-451E-93D7-01D3C0F5E3D2}"/>
              </a:ext>
            </a:extLst>
          </p:cNvPr>
          <p:cNvGraphicFramePr>
            <a:graphicFrameLocks noChangeAspect="1"/>
          </p:cNvGraphicFramePr>
          <p:nvPr/>
        </p:nvGraphicFramePr>
        <p:xfrm>
          <a:off x="4338638" y="6195218"/>
          <a:ext cx="233362" cy="322263"/>
        </p:xfrm>
        <a:graphic>
          <a:graphicData uri="http://schemas.openxmlformats.org/presentationml/2006/ole">
            <mc:AlternateContent xmlns:mc="http://schemas.openxmlformats.org/markup-compatibility/2006">
              <mc:Choice xmlns:v="urn:schemas-microsoft-com:vml" Requires="v">
                <p:oleObj name="Equation" r:id="rId8" imgW="139680" imgH="190440" progId="Equation.DSMT4">
                  <p:embed/>
                </p:oleObj>
              </mc:Choice>
              <mc:Fallback>
                <p:oleObj name="Equation" r:id="rId8" imgW="139680" imgH="190440" progId="Equation.DSMT4">
                  <p:embed/>
                  <p:pic>
                    <p:nvPicPr>
                      <p:cNvPr id="15" name="Object 14">
                        <a:extLst>
                          <a:ext uri="{FF2B5EF4-FFF2-40B4-BE49-F238E27FC236}">
                            <a16:creationId xmlns:a16="http://schemas.microsoft.com/office/drawing/2014/main" id="{CE3C1923-6A6C-451E-93D7-01D3C0F5E3D2}"/>
                          </a:ext>
                        </a:extLst>
                      </p:cNvPr>
                      <p:cNvPicPr/>
                      <p:nvPr/>
                    </p:nvPicPr>
                    <p:blipFill>
                      <a:blip r:embed="rId9"/>
                      <a:stretch>
                        <a:fillRect/>
                      </a:stretch>
                    </p:blipFill>
                    <p:spPr>
                      <a:xfrm>
                        <a:off x="4338638" y="6195218"/>
                        <a:ext cx="233362" cy="3222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9674559-FE6D-47F2-AA85-3CDF09D3419E}"/>
              </a:ext>
            </a:extLst>
          </p:cNvPr>
          <p:cNvGraphicFramePr>
            <a:graphicFrameLocks noChangeAspect="1"/>
          </p:cNvGraphicFramePr>
          <p:nvPr/>
        </p:nvGraphicFramePr>
        <p:xfrm>
          <a:off x="901220" y="5413099"/>
          <a:ext cx="254000" cy="322262"/>
        </p:xfrm>
        <a:graphic>
          <a:graphicData uri="http://schemas.openxmlformats.org/presentationml/2006/ole">
            <mc:AlternateContent xmlns:mc="http://schemas.openxmlformats.org/markup-compatibility/2006">
              <mc:Choice xmlns:v="urn:schemas-microsoft-com:vml" Requires="v">
                <p:oleObj name="Equation" r:id="rId10" imgW="152280" imgH="190440" progId="Equation.DSMT4">
                  <p:embed/>
                </p:oleObj>
              </mc:Choice>
              <mc:Fallback>
                <p:oleObj name="Equation" r:id="rId10" imgW="152280" imgH="190440" progId="Equation.DSMT4">
                  <p:embed/>
                  <p:pic>
                    <p:nvPicPr>
                      <p:cNvPr id="17" name="Object 16">
                        <a:extLst>
                          <a:ext uri="{FF2B5EF4-FFF2-40B4-BE49-F238E27FC236}">
                            <a16:creationId xmlns:a16="http://schemas.microsoft.com/office/drawing/2014/main" id="{C9674559-FE6D-47F2-AA85-3CDF09D3419E}"/>
                          </a:ext>
                        </a:extLst>
                      </p:cNvPr>
                      <p:cNvPicPr/>
                      <p:nvPr/>
                    </p:nvPicPr>
                    <p:blipFill>
                      <a:blip r:embed="rId11"/>
                      <a:stretch>
                        <a:fillRect/>
                      </a:stretch>
                    </p:blipFill>
                    <p:spPr>
                      <a:xfrm>
                        <a:off x="901220" y="5413099"/>
                        <a:ext cx="254000" cy="322262"/>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5352194-C35C-4919-A850-63BD49F0FADB}"/>
              </a:ext>
            </a:extLst>
          </p:cNvPr>
          <p:cNvSpPr/>
          <p:nvPr/>
        </p:nvSpPr>
        <p:spPr>
          <a:xfrm>
            <a:off x="4093828" y="6308725"/>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5C152F-AFC5-4C04-9EC4-ED6365DE5DD3}"/>
              </a:ext>
            </a:extLst>
          </p:cNvPr>
          <p:cNvSpPr/>
          <p:nvPr/>
        </p:nvSpPr>
        <p:spPr>
          <a:xfrm>
            <a:off x="886540" y="5269925"/>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19">
            <a:extLst>
              <a:ext uri="{FF2B5EF4-FFF2-40B4-BE49-F238E27FC236}">
                <a16:creationId xmlns:a16="http://schemas.microsoft.com/office/drawing/2014/main" id="{34CE636B-83DA-4366-A45F-5280A2454A5B}"/>
              </a:ext>
            </a:extLst>
          </p:cNvPr>
          <p:cNvGraphicFramePr>
            <a:graphicFrameLocks noChangeAspect="1"/>
          </p:cNvGraphicFramePr>
          <p:nvPr>
            <p:extLst>
              <p:ext uri="{D42A27DB-BD31-4B8C-83A1-F6EECF244321}">
                <p14:modId xmlns:p14="http://schemas.microsoft.com/office/powerpoint/2010/main" val="1922743365"/>
              </p:ext>
            </p:extLst>
          </p:nvPr>
        </p:nvGraphicFramePr>
        <p:xfrm>
          <a:off x="6842591" y="2470003"/>
          <a:ext cx="1933575" cy="493713"/>
        </p:xfrm>
        <a:graphic>
          <a:graphicData uri="http://schemas.openxmlformats.org/presentationml/2006/ole">
            <mc:AlternateContent xmlns:mc="http://schemas.openxmlformats.org/markup-compatibility/2006">
              <mc:Choice xmlns:v="urn:schemas-microsoft-com:vml" Requires="v">
                <p:oleObj name="Equation" r:id="rId12" imgW="1155600" imgH="291960" progId="Equation.DSMT4">
                  <p:embed/>
                </p:oleObj>
              </mc:Choice>
              <mc:Fallback>
                <p:oleObj name="Equation" r:id="rId12" imgW="1155600" imgH="291960" progId="Equation.DSMT4">
                  <p:embed/>
                  <p:pic>
                    <p:nvPicPr>
                      <p:cNvPr id="20" name="Object 19">
                        <a:extLst>
                          <a:ext uri="{FF2B5EF4-FFF2-40B4-BE49-F238E27FC236}">
                            <a16:creationId xmlns:a16="http://schemas.microsoft.com/office/drawing/2014/main" id="{34CE636B-83DA-4366-A45F-5280A2454A5B}"/>
                          </a:ext>
                        </a:extLst>
                      </p:cNvPr>
                      <p:cNvPicPr/>
                      <p:nvPr/>
                    </p:nvPicPr>
                    <p:blipFill>
                      <a:blip r:embed="rId13"/>
                      <a:stretch>
                        <a:fillRect/>
                      </a:stretch>
                    </p:blipFill>
                    <p:spPr>
                      <a:xfrm>
                        <a:off x="6842591" y="2470003"/>
                        <a:ext cx="1933575" cy="4937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16DF50E-E9A3-4A2A-82A7-487E50AD7551}"/>
              </a:ext>
            </a:extLst>
          </p:cNvPr>
          <p:cNvGraphicFramePr>
            <a:graphicFrameLocks noChangeAspect="1"/>
          </p:cNvGraphicFramePr>
          <p:nvPr>
            <p:extLst>
              <p:ext uri="{D42A27DB-BD31-4B8C-83A1-F6EECF244321}">
                <p14:modId xmlns:p14="http://schemas.microsoft.com/office/powerpoint/2010/main" val="360592656"/>
              </p:ext>
            </p:extLst>
          </p:nvPr>
        </p:nvGraphicFramePr>
        <p:xfrm>
          <a:off x="6764338" y="3526200"/>
          <a:ext cx="2379662" cy="881062"/>
        </p:xfrm>
        <a:graphic>
          <a:graphicData uri="http://schemas.openxmlformats.org/presentationml/2006/ole">
            <mc:AlternateContent xmlns:mc="http://schemas.openxmlformats.org/markup-compatibility/2006">
              <mc:Choice xmlns:v="urn:schemas-microsoft-com:vml" Requires="v">
                <p:oleObj name="Equation" r:id="rId14" imgW="1422360" imgH="520560" progId="Equation.DSMT4">
                  <p:embed/>
                </p:oleObj>
              </mc:Choice>
              <mc:Fallback>
                <p:oleObj name="Equation" r:id="rId14" imgW="1422360" imgH="520560" progId="Equation.DSMT4">
                  <p:embed/>
                  <p:pic>
                    <p:nvPicPr>
                      <p:cNvPr id="14" name="Object 13">
                        <a:extLst>
                          <a:ext uri="{FF2B5EF4-FFF2-40B4-BE49-F238E27FC236}">
                            <a16:creationId xmlns:a16="http://schemas.microsoft.com/office/drawing/2014/main" id="{A1C28537-2465-42A2-A039-7EE463A2DF93}"/>
                          </a:ext>
                        </a:extLst>
                      </p:cNvPr>
                      <p:cNvPicPr/>
                      <p:nvPr/>
                    </p:nvPicPr>
                    <p:blipFill>
                      <a:blip r:embed="rId15"/>
                      <a:stretch>
                        <a:fillRect/>
                      </a:stretch>
                    </p:blipFill>
                    <p:spPr>
                      <a:xfrm>
                        <a:off x="6764338" y="3526200"/>
                        <a:ext cx="2379662" cy="881062"/>
                      </a:xfrm>
                      <a:prstGeom prst="rect">
                        <a:avLst/>
                      </a:prstGeom>
                    </p:spPr>
                  </p:pic>
                </p:oleObj>
              </mc:Fallback>
            </mc:AlternateContent>
          </a:graphicData>
        </a:graphic>
      </p:graphicFrame>
      <p:cxnSp>
        <p:nvCxnSpPr>
          <p:cNvPr id="11" name="Straight Connector 10">
            <a:extLst>
              <a:ext uri="{FF2B5EF4-FFF2-40B4-BE49-F238E27FC236}">
                <a16:creationId xmlns:a16="http://schemas.microsoft.com/office/drawing/2014/main" id="{EF49AAC8-211D-4687-B71A-60868A930E7A}"/>
              </a:ext>
            </a:extLst>
          </p:cNvPr>
          <p:cNvCxnSpPr>
            <a:cxnSpLocks/>
          </p:cNvCxnSpPr>
          <p:nvPr/>
        </p:nvCxnSpPr>
        <p:spPr>
          <a:xfrm flipV="1">
            <a:off x="1325459" y="4152549"/>
            <a:ext cx="4422368" cy="58452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654AFB-261C-4B96-9A8C-D6CDF744C08B}"/>
              </a:ext>
            </a:extLst>
          </p:cNvPr>
          <p:cNvCxnSpPr>
            <a:cxnSpLocks/>
          </p:cNvCxnSpPr>
          <p:nvPr/>
        </p:nvCxnSpPr>
        <p:spPr>
          <a:xfrm>
            <a:off x="2819483" y="3495923"/>
            <a:ext cx="1391792" cy="192065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0979164D-06D2-4F66-A610-7434230E0471}"/>
              </a:ext>
            </a:extLst>
          </p:cNvPr>
          <p:cNvGraphicFramePr>
            <a:graphicFrameLocks noChangeAspect="1"/>
          </p:cNvGraphicFramePr>
          <p:nvPr>
            <p:extLst>
              <p:ext uri="{D42A27DB-BD31-4B8C-83A1-F6EECF244321}">
                <p14:modId xmlns:p14="http://schemas.microsoft.com/office/powerpoint/2010/main" val="1955509727"/>
              </p:ext>
            </p:extLst>
          </p:nvPr>
        </p:nvGraphicFramePr>
        <p:xfrm>
          <a:off x="7072494" y="4674379"/>
          <a:ext cx="1168400" cy="666750"/>
        </p:xfrm>
        <a:graphic>
          <a:graphicData uri="http://schemas.openxmlformats.org/presentationml/2006/ole">
            <mc:AlternateContent xmlns:mc="http://schemas.openxmlformats.org/markup-compatibility/2006">
              <mc:Choice xmlns:v="urn:schemas-microsoft-com:vml" Requires="v">
                <p:oleObj name="Equation" r:id="rId16" imgW="698400" imgH="393480" progId="Equation.DSMT4">
                  <p:embed/>
                </p:oleObj>
              </mc:Choice>
              <mc:Fallback>
                <p:oleObj name="Equation" r:id="rId16" imgW="698400" imgH="393480" progId="Equation.DSMT4">
                  <p:embed/>
                  <p:pic>
                    <p:nvPicPr>
                      <p:cNvPr id="19" name="Object 18">
                        <a:extLst>
                          <a:ext uri="{FF2B5EF4-FFF2-40B4-BE49-F238E27FC236}">
                            <a16:creationId xmlns:a16="http://schemas.microsoft.com/office/drawing/2014/main" id="{616DF50E-E9A3-4A2A-82A7-487E50AD7551}"/>
                          </a:ext>
                        </a:extLst>
                      </p:cNvPr>
                      <p:cNvPicPr/>
                      <p:nvPr/>
                    </p:nvPicPr>
                    <p:blipFill>
                      <a:blip r:embed="rId17"/>
                      <a:stretch>
                        <a:fillRect/>
                      </a:stretch>
                    </p:blipFill>
                    <p:spPr>
                      <a:xfrm>
                        <a:off x="7072494" y="4674379"/>
                        <a:ext cx="1168400" cy="666750"/>
                      </a:xfrm>
                      <a:prstGeom prst="rect">
                        <a:avLst/>
                      </a:prstGeom>
                    </p:spPr>
                  </p:pic>
                </p:oleObj>
              </mc:Fallback>
            </mc:AlternateContent>
          </a:graphicData>
        </a:graphic>
      </p:graphicFrame>
      <p:pic>
        <p:nvPicPr>
          <p:cNvPr id="27" name="Audio 26">
            <a:hlinkClick r:id="" action="ppaction://media"/>
            <a:extLst>
              <a:ext uri="{FF2B5EF4-FFF2-40B4-BE49-F238E27FC236}">
                <a16:creationId xmlns:a16="http://schemas.microsoft.com/office/drawing/2014/main" id="{09357EEC-506C-43EA-BFDE-248EDEA526AA}"/>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60749834"/>
      </p:ext>
    </p:extLst>
  </p:cSld>
  <p:clrMapOvr>
    <a:masterClrMapping/>
  </p:clrMapOvr>
  <mc:AlternateContent xmlns:mc="http://schemas.openxmlformats.org/markup-compatibility/2006" xmlns:p14="http://schemas.microsoft.com/office/powerpoint/2010/main">
    <mc:Choice Requires="p14">
      <p:transition spd="slow" p14:dur="2000" advTm="107255"/>
    </mc:Choice>
    <mc:Fallback xmlns="">
      <p:transition spd="slow" advTm="10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Our problem</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will have an </a:t>
            </a:r>
            <a:r>
              <a:rPr lang="en-US" i="1" dirty="0"/>
              <a:t>n</a:t>
            </a:r>
            <a:r>
              <a:rPr lang="en-US" dirty="0"/>
              <a:t>-dimensional vector-valued function of an </a:t>
            </a:r>
            <a:r>
              <a:rPr lang="en-US" i="1" dirty="0"/>
              <a:t>n</a:t>
            </a:r>
            <a:r>
              <a:rPr lang="en-US" dirty="0"/>
              <a:t>-dimensional vector variable</a:t>
            </a:r>
          </a:p>
          <a:p>
            <a:pPr lvl="1"/>
            <a:r>
              <a:rPr lang="en-US" dirty="0"/>
              <a:t>For example,</a:t>
            </a:r>
          </a:p>
          <a:p>
            <a:pPr marL="0" indent="0">
              <a:buNone/>
            </a:pPr>
            <a:r>
              <a:rPr lang="en-US" dirty="0"/>
              <a:t>  </a:t>
            </a:r>
          </a:p>
          <a:p>
            <a:pPr lvl="1"/>
            <a:endParaRPr lang="en-US" dirty="0"/>
          </a:p>
          <a:p>
            <a:pPr lvl="1"/>
            <a:endParaRPr lang="en-US" dirty="0"/>
          </a:p>
          <a:p>
            <a:r>
              <a:rPr lang="en-US" dirty="0"/>
              <a:t>We want to find values of </a:t>
            </a:r>
            <a:r>
              <a:rPr lang="en-US" b="1" dirty="0"/>
              <a:t>u</a:t>
            </a:r>
            <a:r>
              <a:rPr lang="en-US" dirty="0"/>
              <a:t> such that</a:t>
            </a:r>
          </a:p>
          <a:p>
            <a:pPr lvl="1"/>
            <a:r>
              <a:rPr lang="en-US" dirty="0"/>
              <a:t>In this case, we have: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5" name="Object 14">
            <a:extLst>
              <a:ext uri="{FF2B5EF4-FFF2-40B4-BE49-F238E27FC236}">
                <a16:creationId xmlns:a16="http://schemas.microsoft.com/office/drawing/2014/main" id="{88F96C7B-0F23-4477-ADD9-C137011A6266}"/>
              </a:ext>
            </a:extLst>
          </p:cNvPr>
          <p:cNvGraphicFramePr>
            <a:graphicFrameLocks noChangeAspect="1"/>
          </p:cNvGraphicFramePr>
          <p:nvPr>
            <p:extLst>
              <p:ext uri="{D42A27DB-BD31-4B8C-83A1-F6EECF244321}">
                <p14:modId xmlns:p14="http://schemas.microsoft.com/office/powerpoint/2010/main" val="325686128"/>
              </p:ext>
            </p:extLst>
          </p:nvPr>
        </p:nvGraphicFramePr>
        <p:xfrm>
          <a:off x="4867196" y="1937958"/>
          <a:ext cx="651177" cy="487903"/>
        </p:xfrm>
        <a:graphic>
          <a:graphicData uri="http://schemas.openxmlformats.org/presentationml/2006/ole">
            <mc:AlternateContent xmlns:mc="http://schemas.openxmlformats.org/markup-compatibility/2006">
              <mc:Choice xmlns:v="urn:schemas-microsoft-com:vml" Requires="v">
                <p:oleObj name="Equation" r:id="rId5" imgW="291960" imgH="215640" progId="Equation.DSMT4">
                  <p:embed/>
                </p:oleObj>
              </mc:Choice>
              <mc:Fallback>
                <p:oleObj name="Equation" r:id="rId5" imgW="291960" imgH="215640" progId="Equation.DSMT4">
                  <p:embed/>
                  <p:pic>
                    <p:nvPicPr>
                      <p:cNvPr id="24" name="Object 23">
                        <a:extLst>
                          <a:ext uri="{FF2B5EF4-FFF2-40B4-BE49-F238E27FC236}">
                            <a16:creationId xmlns:a16="http://schemas.microsoft.com/office/drawing/2014/main" id="{0979164D-06D2-4F66-A610-7434230E0471}"/>
                          </a:ext>
                        </a:extLst>
                      </p:cNvPr>
                      <p:cNvPicPr/>
                      <p:nvPr/>
                    </p:nvPicPr>
                    <p:blipFill>
                      <a:blip r:embed="rId6"/>
                      <a:stretch>
                        <a:fillRect/>
                      </a:stretch>
                    </p:blipFill>
                    <p:spPr>
                      <a:xfrm>
                        <a:off x="4867196" y="1937958"/>
                        <a:ext cx="651177" cy="48790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9778C29-27F6-4287-B0AB-7727C5D67FB6}"/>
              </a:ext>
            </a:extLst>
          </p:cNvPr>
          <p:cNvGraphicFramePr>
            <a:graphicFrameLocks noChangeAspect="1"/>
          </p:cNvGraphicFramePr>
          <p:nvPr>
            <p:extLst>
              <p:ext uri="{D42A27DB-BD31-4B8C-83A1-F6EECF244321}">
                <p14:modId xmlns:p14="http://schemas.microsoft.com/office/powerpoint/2010/main" val="3541564823"/>
              </p:ext>
            </p:extLst>
          </p:nvPr>
        </p:nvGraphicFramePr>
        <p:xfrm>
          <a:off x="3513491" y="2365898"/>
          <a:ext cx="2707409" cy="1277215"/>
        </p:xfrm>
        <a:graphic>
          <a:graphicData uri="http://schemas.openxmlformats.org/presentationml/2006/ole">
            <mc:AlternateContent xmlns:mc="http://schemas.openxmlformats.org/markup-compatibility/2006">
              <mc:Choice xmlns:v="urn:schemas-microsoft-com:vml" Requires="v">
                <p:oleObj name="Equation" r:id="rId7" imgW="1333440" imgH="622080" progId="Equation.DSMT4">
                  <p:embed/>
                </p:oleObj>
              </mc:Choice>
              <mc:Fallback>
                <p:oleObj name="Equation" r:id="rId7" imgW="1333440" imgH="622080" progId="Equation.DSMT4">
                  <p:embed/>
                  <p:pic>
                    <p:nvPicPr>
                      <p:cNvPr id="15" name="Object 14">
                        <a:extLst>
                          <a:ext uri="{FF2B5EF4-FFF2-40B4-BE49-F238E27FC236}">
                            <a16:creationId xmlns:a16="http://schemas.microsoft.com/office/drawing/2014/main" id="{88F96C7B-0F23-4477-ADD9-C137011A6266}"/>
                          </a:ext>
                        </a:extLst>
                      </p:cNvPr>
                      <p:cNvPicPr/>
                      <p:nvPr/>
                    </p:nvPicPr>
                    <p:blipFill>
                      <a:blip r:embed="rId8"/>
                      <a:stretch>
                        <a:fillRect/>
                      </a:stretch>
                    </p:blipFill>
                    <p:spPr>
                      <a:xfrm>
                        <a:off x="3513491" y="2365898"/>
                        <a:ext cx="2707409" cy="127721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8961263-DBED-4B27-80C2-3BAB0FBBE931}"/>
              </a:ext>
            </a:extLst>
          </p:cNvPr>
          <p:cNvGraphicFramePr>
            <a:graphicFrameLocks noChangeAspect="1"/>
          </p:cNvGraphicFramePr>
          <p:nvPr>
            <p:extLst>
              <p:ext uri="{D42A27DB-BD31-4B8C-83A1-F6EECF244321}">
                <p14:modId xmlns:p14="http://schemas.microsoft.com/office/powerpoint/2010/main" val="285011616"/>
              </p:ext>
            </p:extLst>
          </p:nvPr>
        </p:nvGraphicFramePr>
        <p:xfrm>
          <a:off x="5357252" y="3903083"/>
          <a:ext cx="1074737" cy="488950"/>
        </p:xfrm>
        <a:graphic>
          <a:graphicData uri="http://schemas.openxmlformats.org/presentationml/2006/ole">
            <mc:AlternateContent xmlns:mc="http://schemas.openxmlformats.org/markup-compatibility/2006">
              <mc:Choice xmlns:v="urn:schemas-microsoft-com:vml" Requires="v">
                <p:oleObj name="Equation" r:id="rId9" imgW="482400" imgH="215640" progId="Equation.DSMT4">
                  <p:embed/>
                </p:oleObj>
              </mc:Choice>
              <mc:Fallback>
                <p:oleObj name="Equation" r:id="rId9" imgW="482400" imgH="215640" progId="Equation.DSMT4">
                  <p:embed/>
                  <p:pic>
                    <p:nvPicPr>
                      <p:cNvPr id="15" name="Object 14">
                        <a:extLst>
                          <a:ext uri="{FF2B5EF4-FFF2-40B4-BE49-F238E27FC236}">
                            <a16:creationId xmlns:a16="http://schemas.microsoft.com/office/drawing/2014/main" id="{88F96C7B-0F23-4477-ADD9-C137011A6266}"/>
                          </a:ext>
                        </a:extLst>
                      </p:cNvPr>
                      <p:cNvPicPr/>
                      <p:nvPr/>
                    </p:nvPicPr>
                    <p:blipFill>
                      <a:blip r:embed="rId10"/>
                      <a:stretch>
                        <a:fillRect/>
                      </a:stretch>
                    </p:blipFill>
                    <p:spPr>
                      <a:xfrm>
                        <a:off x="5357252" y="3903083"/>
                        <a:ext cx="1074737" cy="4889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0F1F51C-08CD-43D9-866D-D7C063E013A8}"/>
              </a:ext>
            </a:extLst>
          </p:cNvPr>
          <p:cNvGraphicFramePr>
            <a:graphicFrameLocks noChangeAspect="1"/>
          </p:cNvGraphicFramePr>
          <p:nvPr>
            <p:extLst>
              <p:ext uri="{D42A27DB-BD31-4B8C-83A1-F6EECF244321}">
                <p14:modId xmlns:p14="http://schemas.microsoft.com/office/powerpoint/2010/main" val="1018505504"/>
              </p:ext>
            </p:extLst>
          </p:nvPr>
        </p:nvGraphicFramePr>
        <p:xfrm>
          <a:off x="3017277" y="5163344"/>
          <a:ext cx="706437" cy="344488"/>
        </p:xfrm>
        <a:graphic>
          <a:graphicData uri="http://schemas.openxmlformats.org/presentationml/2006/ole">
            <mc:AlternateContent xmlns:mc="http://schemas.openxmlformats.org/markup-compatibility/2006">
              <mc:Choice xmlns:v="urn:schemas-microsoft-com:vml" Requires="v">
                <p:oleObj name="Equation" r:id="rId11" imgW="317160" imgH="152280" progId="Equation.DSMT4">
                  <p:embed/>
                </p:oleObj>
              </mc:Choice>
              <mc:Fallback>
                <p:oleObj name="Equation" r:id="rId11" imgW="317160" imgH="152280" progId="Equation.DSMT4">
                  <p:embed/>
                  <p:pic>
                    <p:nvPicPr>
                      <p:cNvPr id="18" name="Object 17">
                        <a:extLst>
                          <a:ext uri="{FF2B5EF4-FFF2-40B4-BE49-F238E27FC236}">
                            <a16:creationId xmlns:a16="http://schemas.microsoft.com/office/drawing/2014/main" id="{68961263-DBED-4B27-80C2-3BAB0FBBE931}"/>
                          </a:ext>
                        </a:extLst>
                      </p:cNvPr>
                      <p:cNvPicPr/>
                      <p:nvPr/>
                    </p:nvPicPr>
                    <p:blipFill>
                      <a:blip r:embed="rId12"/>
                      <a:stretch>
                        <a:fillRect/>
                      </a:stretch>
                    </p:blipFill>
                    <p:spPr>
                      <a:xfrm>
                        <a:off x="3017277" y="5163344"/>
                        <a:ext cx="706437" cy="34448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5692F67-9E7D-4273-8BED-DE0DC79C53C7}"/>
              </a:ext>
            </a:extLst>
          </p:cNvPr>
          <p:cNvGraphicFramePr>
            <a:graphicFrameLocks noChangeAspect="1"/>
          </p:cNvGraphicFramePr>
          <p:nvPr>
            <p:extLst>
              <p:ext uri="{D42A27DB-BD31-4B8C-83A1-F6EECF244321}">
                <p14:modId xmlns:p14="http://schemas.microsoft.com/office/powerpoint/2010/main" val="374402062"/>
              </p:ext>
            </p:extLst>
          </p:nvPr>
        </p:nvGraphicFramePr>
        <p:xfrm>
          <a:off x="4028514" y="4545013"/>
          <a:ext cx="1328738" cy="1581150"/>
        </p:xfrm>
        <a:graphic>
          <a:graphicData uri="http://schemas.openxmlformats.org/presentationml/2006/ole">
            <mc:AlternateContent xmlns:mc="http://schemas.openxmlformats.org/markup-compatibility/2006">
              <mc:Choice xmlns:v="urn:schemas-microsoft-com:vml" Requires="v">
                <p:oleObj name="Equation" r:id="rId13" imgW="596880" imgH="698400" progId="Equation.DSMT4">
                  <p:embed/>
                </p:oleObj>
              </mc:Choice>
              <mc:Fallback>
                <p:oleObj name="Equation" r:id="rId13" imgW="596880" imgH="698400" progId="Equation.DSMT4">
                  <p:embed/>
                  <p:pic>
                    <p:nvPicPr>
                      <p:cNvPr id="19" name="Object 18">
                        <a:extLst>
                          <a:ext uri="{FF2B5EF4-FFF2-40B4-BE49-F238E27FC236}">
                            <a16:creationId xmlns:a16="http://schemas.microsoft.com/office/drawing/2014/main" id="{90F1F51C-08CD-43D9-866D-D7C063E013A8}"/>
                          </a:ext>
                        </a:extLst>
                      </p:cNvPr>
                      <p:cNvPicPr/>
                      <p:nvPr/>
                    </p:nvPicPr>
                    <p:blipFill>
                      <a:blip r:embed="rId14"/>
                      <a:stretch>
                        <a:fillRect/>
                      </a:stretch>
                    </p:blipFill>
                    <p:spPr>
                      <a:xfrm>
                        <a:off x="4028514" y="4545013"/>
                        <a:ext cx="1328738" cy="15811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7E2E0A05-687D-4B40-8FB3-35CE3DF5196D}"/>
              </a:ext>
            </a:extLst>
          </p:cNvPr>
          <p:cNvGraphicFramePr>
            <a:graphicFrameLocks noChangeAspect="1"/>
          </p:cNvGraphicFramePr>
          <p:nvPr>
            <p:extLst>
              <p:ext uri="{D42A27DB-BD31-4B8C-83A1-F6EECF244321}">
                <p14:modId xmlns:p14="http://schemas.microsoft.com/office/powerpoint/2010/main" val="1952788849"/>
              </p:ext>
            </p:extLst>
          </p:nvPr>
        </p:nvGraphicFramePr>
        <p:xfrm>
          <a:off x="5523426" y="4545013"/>
          <a:ext cx="1498600" cy="1581150"/>
        </p:xfrm>
        <a:graphic>
          <a:graphicData uri="http://schemas.openxmlformats.org/presentationml/2006/ole">
            <mc:AlternateContent xmlns:mc="http://schemas.openxmlformats.org/markup-compatibility/2006">
              <mc:Choice xmlns:v="urn:schemas-microsoft-com:vml" Requires="v">
                <p:oleObj name="Equation" r:id="rId15" imgW="672840" imgH="698400" progId="Equation.DSMT4">
                  <p:embed/>
                </p:oleObj>
              </mc:Choice>
              <mc:Fallback>
                <p:oleObj name="Equation" r:id="rId15" imgW="672840" imgH="698400" progId="Equation.DSMT4">
                  <p:embed/>
                  <p:pic>
                    <p:nvPicPr>
                      <p:cNvPr id="20" name="Object 19">
                        <a:extLst>
                          <a:ext uri="{FF2B5EF4-FFF2-40B4-BE49-F238E27FC236}">
                            <a16:creationId xmlns:a16="http://schemas.microsoft.com/office/drawing/2014/main" id="{25692F67-9E7D-4273-8BED-DE0DC79C53C7}"/>
                          </a:ext>
                        </a:extLst>
                      </p:cNvPr>
                      <p:cNvPicPr/>
                      <p:nvPr/>
                    </p:nvPicPr>
                    <p:blipFill>
                      <a:blip r:embed="rId16"/>
                      <a:stretch>
                        <a:fillRect/>
                      </a:stretch>
                    </p:blipFill>
                    <p:spPr>
                      <a:xfrm>
                        <a:off x="5523426" y="4545013"/>
                        <a:ext cx="1498600" cy="15811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D0B94ABF-E36B-4869-B1E8-B5F2F6EF78D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0431866"/>
      </p:ext>
    </p:extLst>
  </p:cSld>
  <p:clrMapOvr>
    <a:masterClrMapping/>
  </p:clrMapOvr>
  <mc:AlternateContent xmlns:mc="http://schemas.openxmlformats.org/markup-compatibility/2006" xmlns:p14="http://schemas.microsoft.com/office/powerpoint/2010/main">
    <mc:Choice Requires="p14">
      <p:transition spd="slow" p14:dur="2000" advTm="143800"/>
    </mc:Choice>
    <mc:Fallback xmlns="">
      <p:transition spd="slow" advTm="14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Fixed-point iteration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Some of you keeners may have noted the following:</a:t>
            </a:r>
          </a:p>
          <a:p>
            <a:endParaRPr lang="en-US" dirty="0"/>
          </a:p>
          <a:p>
            <a:endParaRPr lang="en-US" dirty="0"/>
          </a:p>
          <a:p>
            <a:endParaRPr lang="en-US" dirty="0"/>
          </a:p>
          <a:p>
            <a:endParaRPr lang="en-US" dirty="0"/>
          </a:p>
          <a:p>
            <a:r>
              <a:rPr lang="en-US" dirty="0"/>
              <a:t>Thus, solving </a:t>
            </a:r>
            <a:r>
              <a:rPr lang="en-US" b="1" dirty="0">
                <a:latin typeface="Times New Roman" panose="02020603050405020304" pitchFamily="18" charset="0"/>
              </a:rPr>
              <a:t>f</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t> is the same as solving </a:t>
            </a:r>
            <a:r>
              <a:rPr lang="en-US" b="1" dirty="0">
                <a:latin typeface="Times New Roman" panose="02020603050405020304" pitchFamily="18" charset="0"/>
              </a:rPr>
              <a:t>g</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u</a:t>
            </a:r>
            <a:r>
              <a:rPr lang="en-US" dirty="0"/>
              <a:t> and so apply fixed-point iteration</a:t>
            </a:r>
          </a:p>
          <a:p>
            <a:endParaRPr lang="en-US" dirty="0"/>
          </a:p>
          <a:p>
            <a:endParaRPr lang="en-US" dirty="0"/>
          </a:p>
          <a:p>
            <a:pPr lvl="1"/>
            <a:endParaRPr lang="en-US" dirty="0"/>
          </a:p>
          <a:p>
            <a:pPr lvl="1"/>
            <a:r>
              <a:rPr lang="en-US" dirty="0"/>
              <a:t>Thus, start with an initial guess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and then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g</a:t>
            </a:r>
            <a:r>
              <a:rPr lang="en-US" dirty="0">
                <a:latin typeface="Times New Roman" panose="02020603050405020304" pitchFamily="18" charset="0"/>
              </a:rPr>
              <a:t>(</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a:t>
            </a:r>
          </a:p>
          <a:p>
            <a:pPr marL="0" indent="0">
              <a:buNone/>
            </a:pPr>
            <a:r>
              <a:rPr lang="en-US" dirty="0"/>
              <a:t> </a:t>
            </a:r>
          </a:p>
          <a:p>
            <a:pPr marL="0" indent="0">
              <a:buNone/>
            </a:pP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7" name="Object 16">
            <a:extLst>
              <a:ext uri="{FF2B5EF4-FFF2-40B4-BE49-F238E27FC236}">
                <a16:creationId xmlns:a16="http://schemas.microsoft.com/office/drawing/2014/main" id="{29778C29-27F6-4287-B0AB-7727C5D67FB6}"/>
              </a:ext>
            </a:extLst>
          </p:cNvPr>
          <p:cNvGraphicFramePr>
            <a:graphicFrameLocks noChangeAspect="1"/>
          </p:cNvGraphicFramePr>
          <p:nvPr>
            <p:extLst>
              <p:ext uri="{D42A27DB-BD31-4B8C-83A1-F6EECF244321}">
                <p14:modId xmlns:p14="http://schemas.microsoft.com/office/powerpoint/2010/main" val="3438519867"/>
              </p:ext>
            </p:extLst>
          </p:nvPr>
        </p:nvGraphicFramePr>
        <p:xfrm>
          <a:off x="1868255" y="2151063"/>
          <a:ext cx="2346325" cy="1277937"/>
        </p:xfrm>
        <a:graphic>
          <a:graphicData uri="http://schemas.openxmlformats.org/presentationml/2006/ole">
            <mc:AlternateContent xmlns:mc="http://schemas.openxmlformats.org/markup-compatibility/2006">
              <mc:Choice xmlns:v="urn:schemas-microsoft-com:vml" Requires="v">
                <p:oleObj name="Equation" r:id="rId5" imgW="1155600" imgH="622080" progId="Equation.DSMT4">
                  <p:embed/>
                </p:oleObj>
              </mc:Choice>
              <mc:Fallback>
                <p:oleObj name="Equation" r:id="rId5" imgW="1155600" imgH="622080" progId="Equation.DSMT4">
                  <p:embed/>
                  <p:pic>
                    <p:nvPicPr>
                      <p:cNvPr id="17" name="Object 16">
                        <a:extLst>
                          <a:ext uri="{FF2B5EF4-FFF2-40B4-BE49-F238E27FC236}">
                            <a16:creationId xmlns:a16="http://schemas.microsoft.com/office/drawing/2014/main" id="{29778C29-27F6-4287-B0AB-7727C5D67FB6}"/>
                          </a:ext>
                        </a:extLst>
                      </p:cNvPr>
                      <p:cNvPicPr/>
                      <p:nvPr/>
                    </p:nvPicPr>
                    <p:blipFill>
                      <a:blip r:embed="rId6"/>
                      <a:stretch>
                        <a:fillRect/>
                      </a:stretch>
                    </p:blipFill>
                    <p:spPr>
                      <a:xfrm>
                        <a:off x="1868255" y="2151063"/>
                        <a:ext cx="2346325" cy="127793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E4756C9-2F2A-4457-BBEE-53052B7C8BC3}"/>
              </a:ext>
            </a:extLst>
          </p:cNvPr>
          <p:cNvGraphicFramePr>
            <a:graphicFrameLocks noChangeAspect="1"/>
          </p:cNvGraphicFramePr>
          <p:nvPr>
            <p:extLst>
              <p:ext uri="{D42A27DB-BD31-4B8C-83A1-F6EECF244321}">
                <p14:modId xmlns:p14="http://schemas.microsoft.com/office/powerpoint/2010/main" val="832400766"/>
              </p:ext>
            </p:extLst>
          </p:nvPr>
        </p:nvGraphicFramePr>
        <p:xfrm>
          <a:off x="4804056" y="2205037"/>
          <a:ext cx="2243137" cy="1223963"/>
        </p:xfrm>
        <a:graphic>
          <a:graphicData uri="http://schemas.openxmlformats.org/presentationml/2006/ole">
            <mc:AlternateContent xmlns:mc="http://schemas.openxmlformats.org/markup-compatibility/2006">
              <mc:Choice xmlns:v="urn:schemas-microsoft-com:vml" Requires="v">
                <p:oleObj name="Equation" r:id="rId7" imgW="1104840" imgH="596880" progId="Equation.DSMT4">
                  <p:embed/>
                </p:oleObj>
              </mc:Choice>
              <mc:Fallback>
                <p:oleObj name="Equation" r:id="rId7" imgW="1104840" imgH="596880" progId="Equation.DSMT4">
                  <p:embed/>
                  <p:pic>
                    <p:nvPicPr>
                      <p:cNvPr id="17" name="Object 16">
                        <a:extLst>
                          <a:ext uri="{FF2B5EF4-FFF2-40B4-BE49-F238E27FC236}">
                            <a16:creationId xmlns:a16="http://schemas.microsoft.com/office/drawing/2014/main" id="{29778C29-27F6-4287-B0AB-7727C5D67FB6}"/>
                          </a:ext>
                        </a:extLst>
                      </p:cNvPr>
                      <p:cNvPicPr/>
                      <p:nvPr/>
                    </p:nvPicPr>
                    <p:blipFill>
                      <a:blip r:embed="rId8"/>
                      <a:stretch>
                        <a:fillRect/>
                      </a:stretch>
                    </p:blipFill>
                    <p:spPr>
                      <a:xfrm>
                        <a:off x="4804056" y="2205037"/>
                        <a:ext cx="2243137" cy="12239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42204135-247F-4F88-AD99-4071ACB5B999}"/>
              </a:ext>
            </a:extLst>
          </p:cNvPr>
          <p:cNvGraphicFramePr>
            <a:graphicFrameLocks noChangeAspect="1"/>
          </p:cNvGraphicFramePr>
          <p:nvPr>
            <p:extLst>
              <p:ext uri="{D42A27DB-BD31-4B8C-83A1-F6EECF244321}">
                <p14:modId xmlns:p14="http://schemas.microsoft.com/office/powerpoint/2010/main" val="1737279158"/>
              </p:ext>
            </p:extLst>
          </p:nvPr>
        </p:nvGraphicFramePr>
        <p:xfrm>
          <a:off x="3437731" y="4165600"/>
          <a:ext cx="2268538" cy="1223962"/>
        </p:xfrm>
        <a:graphic>
          <a:graphicData uri="http://schemas.openxmlformats.org/presentationml/2006/ole">
            <mc:AlternateContent xmlns:mc="http://schemas.openxmlformats.org/markup-compatibility/2006">
              <mc:Choice xmlns:v="urn:schemas-microsoft-com:vml" Requires="v">
                <p:oleObj name="Equation" r:id="rId9" imgW="1117440" imgH="596880" progId="Equation.DSMT4">
                  <p:embed/>
                </p:oleObj>
              </mc:Choice>
              <mc:Fallback>
                <p:oleObj name="Equation" r:id="rId9" imgW="1117440" imgH="596880" progId="Equation.DSMT4">
                  <p:embed/>
                  <p:pic>
                    <p:nvPicPr>
                      <p:cNvPr id="13" name="Object 12">
                        <a:extLst>
                          <a:ext uri="{FF2B5EF4-FFF2-40B4-BE49-F238E27FC236}">
                            <a16:creationId xmlns:a16="http://schemas.microsoft.com/office/drawing/2014/main" id="{BE4756C9-2F2A-4457-BBEE-53052B7C8BC3}"/>
                          </a:ext>
                        </a:extLst>
                      </p:cNvPr>
                      <p:cNvPicPr/>
                      <p:nvPr/>
                    </p:nvPicPr>
                    <p:blipFill>
                      <a:blip r:embed="rId10"/>
                      <a:stretch>
                        <a:fillRect/>
                      </a:stretch>
                    </p:blipFill>
                    <p:spPr>
                      <a:xfrm>
                        <a:off x="3437731" y="4165600"/>
                        <a:ext cx="2268538" cy="122396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84D331A1-6C3C-426A-8F1E-FAFADED0FCC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48935621"/>
      </p:ext>
    </p:extLst>
  </p:cSld>
  <p:clrMapOvr>
    <a:masterClrMapping/>
  </p:clrMapOvr>
  <mc:AlternateContent xmlns:mc="http://schemas.openxmlformats.org/markup-compatibility/2006" xmlns:p14="http://schemas.microsoft.com/office/powerpoint/2010/main">
    <mc:Choice Requires="p14">
      <p:transition spd="slow" p14:dur="2000" advTm="80585"/>
    </mc:Choice>
    <mc:Fallback xmlns="">
      <p:transition spd="slow" advTm="8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Our problem</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most cases, we will not be able to solve </a:t>
            </a:r>
            <a:r>
              <a:rPr lang="en-US" b="1" dirty="0">
                <a:latin typeface="Times New Roman" panose="02020603050405020304" pitchFamily="18" charset="0"/>
              </a:rPr>
              <a:t>f</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t> exactly</a:t>
            </a:r>
          </a:p>
          <a:p>
            <a:pPr lvl="1"/>
            <a:r>
              <a:rPr lang="en-US" dirty="0"/>
              <a:t>Instead, we will start out with an approximation</a:t>
            </a:r>
          </a:p>
          <a:p>
            <a:pPr lvl="1"/>
            <a:endParaRPr lang="en-US" dirty="0"/>
          </a:p>
          <a:p>
            <a:pPr lvl="1"/>
            <a:endParaRPr lang="en-US" dirty="0"/>
          </a:p>
          <a:p>
            <a:pPr lvl="1"/>
            <a:r>
              <a:rPr lang="en-US" dirty="0"/>
              <a:t>Then, like with a real-valued function of a real variable,</a:t>
            </a:r>
            <a:br>
              <a:rPr lang="en-US" dirty="0"/>
            </a:br>
            <a:r>
              <a:rPr lang="en-US" dirty="0"/>
              <a:t>		we will devise a Newton-like method but for higher 		dimensions</a:t>
            </a:r>
          </a:p>
          <a:p>
            <a:pPr lvl="1"/>
            <a:r>
              <a:rPr lang="en-US" dirty="0"/>
              <a:t>We will find a sequence of vectors </a:t>
            </a:r>
            <a:r>
              <a:rPr lang="en-US" b="1" dirty="0"/>
              <a:t>u</a:t>
            </a:r>
            <a:r>
              <a:rPr lang="en-US" baseline="-25000" dirty="0"/>
              <a:t>0</a:t>
            </a:r>
            <a:r>
              <a:rPr lang="en-US" dirty="0"/>
              <a:t>, </a:t>
            </a:r>
            <a:r>
              <a:rPr lang="en-US" b="1" dirty="0"/>
              <a:t>u</a:t>
            </a:r>
            <a:r>
              <a:rPr lang="en-US" baseline="-25000" dirty="0"/>
              <a:t>1</a:t>
            </a:r>
            <a:r>
              <a:rPr lang="en-US" dirty="0"/>
              <a:t>, </a:t>
            </a:r>
            <a:r>
              <a:rPr lang="en-US" b="1" dirty="0"/>
              <a:t>u</a:t>
            </a:r>
            <a:r>
              <a:rPr lang="en-US" baseline="-25000" dirty="0"/>
              <a:t>2</a:t>
            </a:r>
            <a:r>
              <a:rPr lang="en-US" dirty="0"/>
              <a:t>, … where hopefully</a:t>
            </a:r>
          </a:p>
          <a:p>
            <a:pPr marL="0" indent="0">
              <a:buNone/>
            </a:pP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5" name="Object 14">
            <a:extLst>
              <a:ext uri="{FF2B5EF4-FFF2-40B4-BE49-F238E27FC236}">
                <a16:creationId xmlns:a16="http://schemas.microsoft.com/office/drawing/2014/main" id="{88F96C7B-0F23-4477-ADD9-C137011A6266}"/>
              </a:ext>
            </a:extLst>
          </p:cNvPr>
          <p:cNvGraphicFramePr>
            <a:graphicFrameLocks noChangeAspect="1"/>
          </p:cNvGraphicFramePr>
          <p:nvPr>
            <p:extLst>
              <p:ext uri="{D42A27DB-BD31-4B8C-83A1-F6EECF244321}">
                <p14:modId xmlns:p14="http://schemas.microsoft.com/office/powerpoint/2010/main" val="1369503014"/>
              </p:ext>
            </p:extLst>
          </p:nvPr>
        </p:nvGraphicFramePr>
        <p:xfrm>
          <a:off x="3978275" y="2483972"/>
          <a:ext cx="1187450" cy="487362"/>
        </p:xfrm>
        <a:graphic>
          <a:graphicData uri="http://schemas.openxmlformats.org/presentationml/2006/ole">
            <mc:AlternateContent xmlns:mc="http://schemas.openxmlformats.org/markup-compatibility/2006">
              <mc:Choice xmlns:v="urn:schemas-microsoft-com:vml" Requires="v">
                <p:oleObj name="Equation" r:id="rId5" imgW="533160" imgH="215640" progId="Equation.DSMT4">
                  <p:embed/>
                </p:oleObj>
              </mc:Choice>
              <mc:Fallback>
                <p:oleObj name="Equation" r:id="rId5" imgW="533160" imgH="215640" progId="Equation.DSMT4">
                  <p:embed/>
                  <p:pic>
                    <p:nvPicPr>
                      <p:cNvPr id="15" name="Object 14">
                        <a:extLst>
                          <a:ext uri="{FF2B5EF4-FFF2-40B4-BE49-F238E27FC236}">
                            <a16:creationId xmlns:a16="http://schemas.microsoft.com/office/drawing/2014/main" id="{88F96C7B-0F23-4477-ADD9-C137011A6266}"/>
                          </a:ext>
                        </a:extLst>
                      </p:cNvPr>
                      <p:cNvPicPr/>
                      <p:nvPr/>
                    </p:nvPicPr>
                    <p:blipFill>
                      <a:blip r:embed="rId6"/>
                      <a:stretch>
                        <a:fillRect/>
                      </a:stretch>
                    </p:blipFill>
                    <p:spPr>
                      <a:xfrm>
                        <a:off x="3978275" y="2483972"/>
                        <a:ext cx="1187450" cy="4873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A4018E4-8597-41E4-AB07-8ADAE48E003D}"/>
              </a:ext>
            </a:extLst>
          </p:cNvPr>
          <p:cNvGraphicFramePr>
            <a:graphicFrameLocks noChangeAspect="1"/>
          </p:cNvGraphicFramePr>
          <p:nvPr>
            <p:extLst>
              <p:ext uri="{D42A27DB-BD31-4B8C-83A1-F6EECF244321}">
                <p14:modId xmlns:p14="http://schemas.microsoft.com/office/powerpoint/2010/main" val="1538131017"/>
              </p:ext>
            </p:extLst>
          </p:nvPr>
        </p:nvGraphicFramePr>
        <p:xfrm>
          <a:off x="3576201" y="4711700"/>
          <a:ext cx="1216025" cy="546100"/>
        </p:xfrm>
        <a:graphic>
          <a:graphicData uri="http://schemas.openxmlformats.org/presentationml/2006/ole">
            <mc:AlternateContent xmlns:mc="http://schemas.openxmlformats.org/markup-compatibility/2006">
              <mc:Choice xmlns:v="urn:schemas-microsoft-com:vml" Requires="v">
                <p:oleObj name="Equation" r:id="rId7" imgW="545760" imgH="241200" progId="Equation.DSMT4">
                  <p:embed/>
                </p:oleObj>
              </mc:Choice>
              <mc:Fallback>
                <p:oleObj name="Equation" r:id="rId7" imgW="545760" imgH="241200" progId="Equation.DSMT4">
                  <p:embed/>
                  <p:pic>
                    <p:nvPicPr>
                      <p:cNvPr id="13" name="Object 12">
                        <a:extLst>
                          <a:ext uri="{FF2B5EF4-FFF2-40B4-BE49-F238E27FC236}">
                            <a16:creationId xmlns:a16="http://schemas.microsoft.com/office/drawing/2014/main" id="{041B9C41-B70E-4777-A05A-A6A9DA4143F6}"/>
                          </a:ext>
                        </a:extLst>
                      </p:cNvPr>
                      <p:cNvPicPr/>
                      <p:nvPr/>
                    </p:nvPicPr>
                    <p:blipFill>
                      <a:blip r:embed="rId8"/>
                      <a:stretch>
                        <a:fillRect/>
                      </a:stretch>
                    </p:blipFill>
                    <p:spPr>
                      <a:xfrm>
                        <a:off x="3576201" y="4711700"/>
                        <a:ext cx="1216025" cy="5461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F719BB99-AD06-43CC-8614-E6A7A8D0688E}"/>
              </a:ext>
            </a:extLst>
          </p:cNvPr>
          <p:cNvGraphicFramePr>
            <a:graphicFrameLocks noChangeAspect="1"/>
          </p:cNvGraphicFramePr>
          <p:nvPr>
            <p:extLst>
              <p:ext uri="{D42A27DB-BD31-4B8C-83A1-F6EECF244321}">
                <p14:modId xmlns:p14="http://schemas.microsoft.com/office/powerpoint/2010/main" val="3202655106"/>
              </p:ext>
            </p:extLst>
          </p:nvPr>
        </p:nvGraphicFramePr>
        <p:xfrm>
          <a:off x="2558614" y="4711700"/>
          <a:ext cx="1017587" cy="546100"/>
        </p:xfrm>
        <a:graphic>
          <a:graphicData uri="http://schemas.openxmlformats.org/presentationml/2006/ole">
            <mc:AlternateContent xmlns:mc="http://schemas.openxmlformats.org/markup-compatibility/2006">
              <mc:Choice xmlns:v="urn:schemas-microsoft-com:vml" Requires="v">
                <p:oleObj name="Equation" r:id="rId9" imgW="457200" imgH="241200" progId="Equation.DSMT4">
                  <p:embed/>
                </p:oleObj>
              </mc:Choice>
              <mc:Fallback>
                <p:oleObj name="Equation" r:id="rId9" imgW="457200" imgH="241200" progId="Equation.DSMT4">
                  <p:embed/>
                  <p:pic>
                    <p:nvPicPr>
                      <p:cNvPr id="13" name="Object 12">
                        <a:extLst>
                          <a:ext uri="{FF2B5EF4-FFF2-40B4-BE49-F238E27FC236}">
                            <a16:creationId xmlns:a16="http://schemas.microsoft.com/office/drawing/2014/main" id="{041B9C41-B70E-4777-A05A-A6A9DA4143F6}"/>
                          </a:ext>
                        </a:extLst>
                      </p:cNvPr>
                      <p:cNvPicPr/>
                      <p:nvPr/>
                    </p:nvPicPr>
                    <p:blipFill>
                      <a:blip r:embed="rId10"/>
                      <a:stretch>
                        <a:fillRect/>
                      </a:stretch>
                    </p:blipFill>
                    <p:spPr>
                      <a:xfrm>
                        <a:off x="2558614" y="4711700"/>
                        <a:ext cx="1017587" cy="5461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4CED0C9F-22F6-4787-A933-6F149F184436}"/>
              </a:ext>
            </a:extLst>
          </p:cNvPr>
          <p:cNvGraphicFramePr>
            <a:graphicFrameLocks noChangeAspect="1"/>
          </p:cNvGraphicFramePr>
          <p:nvPr>
            <p:extLst>
              <p:ext uri="{D42A27DB-BD31-4B8C-83A1-F6EECF244321}">
                <p14:modId xmlns:p14="http://schemas.microsoft.com/office/powerpoint/2010/main" val="2596419820"/>
              </p:ext>
            </p:extLst>
          </p:nvPr>
        </p:nvGraphicFramePr>
        <p:xfrm>
          <a:off x="4782045" y="4711700"/>
          <a:ext cx="1243013" cy="546100"/>
        </p:xfrm>
        <a:graphic>
          <a:graphicData uri="http://schemas.openxmlformats.org/presentationml/2006/ole">
            <mc:AlternateContent xmlns:mc="http://schemas.openxmlformats.org/markup-compatibility/2006">
              <mc:Choice xmlns:v="urn:schemas-microsoft-com:vml" Requires="v">
                <p:oleObj name="Equation" r:id="rId11" imgW="558720" imgH="241200" progId="Equation.DSMT4">
                  <p:embed/>
                </p:oleObj>
              </mc:Choice>
              <mc:Fallback>
                <p:oleObj name="Equation" r:id="rId11" imgW="558720" imgH="241200" progId="Equation.DSMT4">
                  <p:embed/>
                  <p:pic>
                    <p:nvPicPr>
                      <p:cNvPr id="13" name="Object 12">
                        <a:extLst>
                          <a:ext uri="{FF2B5EF4-FFF2-40B4-BE49-F238E27FC236}">
                            <a16:creationId xmlns:a16="http://schemas.microsoft.com/office/drawing/2014/main" id="{041B9C41-B70E-4777-A05A-A6A9DA4143F6}"/>
                          </a:ext>
                        </a:extLst>
                      </p:cNvPr>
                      <p:cNvPicPr/>
                      <p:nvPr/>
                    </p:nvPicPr>
                    <p:blipFill>
                      <a:blip r:embed="rId12"/>
                      <a:stretch>
                        <a:fillRect/>
                      </a:stretch>
                    </p:blipFill>
                    <p:spPr>
                      <a:xfrm>
                        <a:off x="4782045" y="4711700"/>
                        <a:ext cx="1243013" cy="5461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AD28C6C4-E610-4661-8B4A-7097961E3590}"/>
              </a:ext>
            </a:extLst>
          </p:cNvPr>
          <p:cNvGraphicFramePr>
            <a:graphicFrameLocks noChangeAspect="1"/>
          </p:cNvGraphicFramePr>
          <p:nvPr>
            <p:extLst>
              <p:ext uri="{D42A27DB-BD31-4B8C-83A1-F6EECF244321}">
                <p14:modId xmlns:p14="http://schemas.microsoft.com/office/powerpoint/2010/main" val="1056707119"/>
              </p:ext>
            </p:extLst>
          </p:nvPr>
        </p:nvGraphicFramePr>
        <p:xfrm>
          <a:off x="6035239" y="4855368"/>
          <a:ext cx="566737" cy="258763"/>
        </p:xfrm>
        <a:graphic>
          <a:graphicData uri="http://schemas.openxmlformats.org/presentationml/2006/ole">
            <mc:AlternateContent xmlns:mc="http://schemas.openxmlformats.org/markup-compatibility/2006">
              <mc:Choice xmlns:v="urn:schemas-microsoft-com:vml" Requires="v">
                <p:oleObj name="Equation" r:id="rId13" imgW="253800" imgH="114120" progId="Equation.DSMT4">
                  <p:embed/>
                </p:oleObj>
              </mc:Choice>
              <mc:Fallback>
                <p:oleObj name="Equation" r:id="rId13" imgW="253800" imgH="114120" progId="Equation.DSMT4">
                  <p:embed/>
                  <p:pic>
                    <p:nvPicPr>
                      <p:cNvPr id="13" name="Object 12">
                        <a:extLst>
                          <a:ext uri="{FF2B5EF4-FFF2-40B4-BE49-F238E27FC236}">
                            <a16:creationId xmlns:a16="http://schemas.microsoft.com/office/drawing/2014/main" id="{041B9C41-B70E-4777-A05A-A6A9DA4143F6}"/>
                          </a:ext>
                        </a:extLst>
                      </p:cNvPr>
                      <p:cNvPicPr/>
                      <p:nvPr/>
                    </p:nvPicPr>
                    <p:blipFill>
                      <a:blip r:embed="rId14"/>
                      <a:stretch>
                        <a:fillRect/>
                      </a:stretch>
                    </p:blipFill>
                    <p:spPr>
                      <a:xfrm>
                        <a:off x="6035239" y="4855368"/>
                        <a:ext cx="566737" cy="258763"/>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BC7FAC38-B8CB-43CA-A948-660E230C3832}"/>
              </a:ext>
            </a:extLst>
          </p:cNvPr>
          <p:cNvGraphicFramePr>
            <a:graphicFrameLocks noChangeAspect="1"/>
          </p:cNvGraphicFramePr>
          <p:nvPr>
            <p:extLst>
              <p:ext uri="{D42A27DB-BD31-4B8C-83A1-F6EECF244321}">
                <p14:modId xmlns:p14="http://schemas.microsoft.com/office/powerpoint/2010/main" val="847237689"/>
              </p:ext>
            </p:extLst>
          </p:nvPr>
        </p:nvGraphicFramePr>
        <p:xfrm>
          <a:off x="4792226" y="5648722"/>
          <a:ext cx="1920875" cy="574675"/>
        </p:xfrm>
        <a:graphic>
          <a:graphicData uri="http://schemas.openxmlformats.org/presentationml/2006/ole">
            <mc:AlternateContent xmlns:mc="http://schemas.openxmlformats.org/markup-compatibility/2006">
              <mc:Choice xmlns:v="urn:schemas-microsoft-com:vml" Requires="v">
                <p:oleObj name="Equation" r:id="rId15" imgW="863280" imgH="253800" progId="Equation.DSMT4">
                  <p:embed/>
                </p:oleObj>
              </mc:Choice>
              <mc:Fallback>
                <p:oleObj name="Equation" r:id="rId15" imgW="863280" imgH="253800" progId="Equation.DSMT4">
                  <p:embed/>
                  <p:pic>
                    <p:nvPicPr>
                      <p:cNvPr id="23" name="Object 22">
                        <a:extLst>
                          <a:ext uri="{FF2B5EF4-FFF2-40B4-BE49-F238E27FC236}">
                            <a16:creationId xmlns:a16="http://schemas.microsoft.com/office/drawing/2014/main" id="{4CED0C9F-22F6-4787-A933-6F149F184436}"/>
                          </a:ext>
                        </a:extLst>
                      </p:cNvPr>
                      <p:cNvPicPr/>
                      <p:nvPr/>
                    </p:nvPicPr>
                    <p:blipFill>
                      <a:blip r:embed="rId16"/>
                      <a:stretch>
                        <a:fillRect/>
                      </a:stretch>
                    </p:blipFill>
                    <p:spPr>
                      <a:xfrm>
                        <a:off x="4792226" y="5648722"/>
                        <a:ext cx="1920875" cy="57467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423F2F28-19AD-4194-9348-7D5518743851}"/>
              </a:ext>
            </a:extLst>
          </p:cNvPr>
          <p:cNvGraphicFramePr>
            <a:graphicFrameLocks noChangeAspect="1"/>
          </p:cNvGraphicFramePr>
          <p:nvPr>
            <p:extLst>
              <p:ext uri="{D42A27DB-BD31-4B8C-83A1-F6EECF244321}">
                <p14:modId xmlns:p14="http://schemas.microsoft.com/office/powerpoint/2010/main" val="2127605210"/>
              </p:ext>
            </p:extLst>
          </p:nvPr>
        </p:nvGraphicFramePr>
        <p:xfrm>
          <a:off x="2691607" y="5684440"/>
          <a:ext cx="1779587" cy="574675"/>
        </p:xfrm>
        <a:graphic>
          <a:graphicData uri="http://schemas.openxmlformats.org/presentationml/2006/ole">
            <mc:AlternateContent xmlns:mc="http://schemas.openxmlformats.org/markup-compatibility/2006">
              <mc:Choice xmlns:v="urn:schemas-microsoft-com:vml" Requires="v">
                <p:oleObj name="Equation" r:id="rId17" imgW="799920" imgH="253800" progId="Equation.DSMT4">
                  <p:embed/>
                </p:oleObj>
              </mc:Choice>
              <mc:Fallback>
                <p:oleObj name="Equation" r:id="rId17" imgW="799920" imgH="253800" progId="Equation.DSMT4">
                  <p:embed/>
                  <p:pic>
                    <p:nvPicPr>
                      <p:cNvPr id="25" name="Object 24">
                        <a:extLst>
                          <a:ext uri="{FF2B5EF4-FFF2-40B4-BE49-F238E27FC236}">
                            <a16:creationId xmlns:a16="http://schemas.microsoft.com/office/drawing/2014/main" id="{BC7FAC38-B8CB-43CA-A948-660E230C3832}"/>
                          </a:ext>
                        </a:extLst>
                      </p:cNvPr>
                      <p:cNvPicPr/>
                      <p:nvPr/>
                    </p:nvPicPr>
                    <p:blipFill>
                      <a:blip r:embed="rId18"/>
                      <a:stretch>
                        <a:fillRect/>
                      </a:stretch>
                    </p:blipFill>
                    <p:spPr>
                      <a:xfrm>
                        <a:off x="2691607" y="5684440"/>
                        <a:ext cx="1779587" cy="5746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44D277CB-CB13-487C-9E5D-E6E06D8D8F63}"/>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4985530"/>
      </p:ext>
    </p:extLst>
  </p:cSld>
  <p:clrMapOvr>
    <a:masterClrMapping/>
  </p:clrMapOvr>
  <mc:AlternateContent xmlns:mc="http://schemas.openxmlformats.org/markup-compatibility/2006" xmlns:p14="http://schemas.microsoft.com/office/powerpoint/2010/main">
    <mc:Choice Requires="p14">
      <p:transition spd="slow" p14:dur="2000" advTm="140828"/>
    </mc:Choice>
    <mc:Fallback xmlns="">
      <p:transition spd="slow" advTm="14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Are aware that differentiable function of two variables is smooth and has tangent planes</a:t>
            </a:r>
          </a:p>
          <a:p>
            <a:pPr lvl="1"/>
            <a:r>
              <a:rPr lang="en-US" dirty="0"/>
              <a:t>Know that, as with linear equations,</a:t>
            </a:r>
            <a:br>
              <a:rPr lang="en-US" dirty="0"/>
            </a:br>
            <a:r>
              <a:rPr lang="en-US" dirty="0"/>
              <a:t>	we require </a:t>
            </a:r>
            <a:r>
              <a:rPr lang="en-US" i="1" dirty="0"/>
              <a:t>n</a:t>
            </a:r>
            <a:r>
              <a:rPr lang="en-US" dirty="0"/>
              <a:t> expressions in </a:t>
            </a:r>
            <a:r>
              <a:rPr lang="en-US" i="1" dirty="0"/>
              <a:t>n </a:t>
            </a:r>
            <a:r>
              <a:rPr lang="en-US" dirty="0"/>
              <a:t>variables</a:t>
            </a:r>
          </a:p>
          <a:p>
            <a:pPr lvl="1"/>
            <a:r>
              <a:rPr lang="en-US" dirty="0"/>
              <a:t>Know that we will be expressing this as a vector-valued function of a vector variable</a:t>
            </a:r>
          </a:p>
          <a:p>
            <a:pPr lvl="1"/>
            <a:r>
              <a:rPr lang="en-US" dirty="0"/>
              <a:t>Understand the idea of finding the simultaneous root of </a:t>
            </a:r>
            <a:r>
              <a:rPr lang="en-US" i="1" dirty="0"/>
              <a:t>n</a:t>
            </a:r>
            <a:r>
              <a:rPr lang="en-US" dirty="0"/>
              <a:t> expressions in </a:t>
            </a:r>
            <a:r>
              <a:rPr lang="en-US" i="1" dirty="0"/>
              <a:t>n</a:t>
            </a:r>
            <a:r>
              <a:rPr lang="en-US" dirty="0"/>
              <a:t> variables</a:t>
            </a:r>
          </a:p>
          <a:p>
            <a:pPr lvl="1"/>
            <a:r>
              <a:rPr lang="en-US" dirty="0"/>
              <a:t>Are aware that we will use a Newton-like method but in higher dimensions</a:t>
            </a: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466A3F78-886A-4AE9-B9B0-3385EBBCED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5136"/>
    </mc:Choice>
    <mc:Fallback xmlns="">
      <p:transition spd="slow" advTm="6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https://en.wikipedia.org/wiki/Nonlinear_system</a:t>
            </a:r>
          </a:p>
          <a:p>
            <a:pPr marL="0" indent="0">
              <a:buNone/>
            </a:pPr>
            <a:r>
              <a:rPr lang="en-US" dirty="0"/>
              <a:t>[2]	https://en.wikipedia.org/wiki/Bessel_function</a:t>
            </a:r>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Anda </a:t>
            </a:r>
            <a:r>
              <a:rPr lang="en-US" sz="1800" dirty="0" err="1"/>
              <a:t>Su</a:t>
            </a:r>
            <a:r>
              <a:rPr lang="en-US" sz="1800" dirty="0"/>
              <a:t> for noting a mistake in Slide 13 in the conversion of the system of non-linear equations to </a:t>
            </a:r>
            <a:r>
              <a:rPr lang="en-US" sz="1800" b="1" dirty="0">
                <a:latin typeface="Times New Roman" panose="02020603050405020304" pitchFamily="18" charset="0"/>
              </a:rPr>
              <a:t>x</a:t>
            </a:r>
            <a:r>
              <a:rPr lang="en-US" sz="1800" dirty="0">
                <a:latin typeface="Times New Roman" panose="02020603050405020304" pitchFamily="18" charset="0"/>
              </a:rPr>
              <a:t> = </a:t>
            </a:r>
            <a:r>
              <a:rPr lang="en-US" sz="1800" i="1" dirty="0">
                <a:latin typeface="Times New Roman" panose="02020603050405020304" pitchFamily="18" charset="0"/>
              </a:rPr>
              <a:t>g</a:t>
            </a:r>
            <a:r>
              <a:rPr lang="en-US" sz="1800" dirty="0">
                <a:latin typeface="Times New Roman" panose="02020603050405020304" pitchFamily="18" charset="0"/>
              </a:rPr>
              <a:t>(</a:t>
            </a:r>
            <a:r>
              <a:rPr lang="en-US" sz="1800" b="1" dirty="0">
                <a:latin typeface="Times New Roman" panose="02020603050405020304" pitchFamily="18" charset="0"/>
              </a:rPr>
              <a:t>x</a:t>
            </a:r>
            <a:r>
              <a:rPr lang="en-US" sz="1800" dirty="0">
                <a:latin typeface="Times New Roman" panose="02020603050405020304" pitchFamily="18" charset="0"/>
              </a:rPr>
              <a:t>)</a:t>
            </a:r>
            <a:endParaRPr lang="en-CA" sz="18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real-valued functions of two and more variables</a:t>
            </a:r>
          </a:p>
          <a:p>
            <a:pPr lvl="1"/>
            <a:r>
              <a:rPr lang="en-US" dirty="0"/>
              <a:t>Describe tangent surfaces in two dimensions</a:t>
            </a:r>
          </a:p>
          <a:p>
            <a:pPr lvl="1"/>
            <a:r>
              <a:rPr lang="en-US" dirty="0"/>
              <a:t>Discuss the generalization of Taylor series</a:t>
            </a:r>
          </a:p>
          <a:p>
            <a:pPr lvl="1"/>
            <a:r>
              <a:rPr lang="en-US" dirty="0"/>
              <a:t>Discuss simultaneous roots of </a:t>
            </a:r>
            <a:r>
              <a:rPr lang="en-US" i="1" dirty="0"/>
              <a:t>n</a:t>
            </a:r>
            <a:r>
              <a:rPr lang="en-US" dirty="0"/>
              <a:t> expressions in </a:t>
            </a:r>
            <a:r>
              <a:rPr lang="en-US" i="1" dirty="0"/>
              <a:t>n</a:t>
            </a:r>
            <a:r>
              <a:rPr lang="en-US" dirty="0"/>
              <a:t> variables</a:t>
            </a:r>
          </a:p>
          <a:p>
            <a:pPr lvl="1"/>
            <a:r>
              <a:rPr lang="en-US" dirty="0"/>
              <a:t>Frame our root-finding problem as one of finding a zero of a vector-valued function of a vector variable</a:t>
            </a:r>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076D5424-F40D-45C2-BC03-90C87B483A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52134"/>
    </mc:Choice>
    <mc:Fallback xmlns="">
      <p:transition spd="slow" advTm="52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Tangent lines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Newton’s method:</a:t>
            </a:r>
          </a:p>
          <a:p>
            <a:pPr lvl="1"/>
            <a:r>
              <a:rPr lang="en-US" dirty="0"/>
              <a:t>Convert a non-linear algebraic expression into a linear problem</a:t>
            </a:r>
          </a:p>
          <a:p>
            <a:pPr lvl="1"/>
            <a:r>
              <a:rPr lang="en-US" dirty="0"/>
              <a:t>Find the expression of the tangent line at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The tangent line is a single linear equation in a single unknown</a:t>
            </a:r>
          </a:p>
          <a:p>
            <a:pPr lvl="2"/>
            <a:r>
              <a:rPr lang="en-US" dirty="0"/>
              <a:t>It is trivial to find the solution</a:t>
            </a:r>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cxnSp>
        <p:nvCxnSpPr>
          <p:cNvPr id="7" name="Straight Connector 6">
            <a:extLst>
              <a:ext uri="{FF2B5EF4-FFF2-40B4-BE49-F238E27FC236}">
                <a16:creationId xmlns:a16="http://schemas.microsoft.com/office/drawing/2014/main" id="{5A67C097-B7B1-4A35-9CEB-FC329CBAFE86}"/>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550DC62B-552A-4494-9007-9426216533BC}"/>
              </a:ext>
            </a:extLst>
          </p:cNvPr>
          <p:cNvSpPr/>
          <p:nvPr/>
        </p:nvSpPr>
        <p:spPr>
          <a:xfrm>
            <a:off x="3041261" y="4187151"/>
            <a:ext cx="2999819" cy="183094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67051" y="792610"/>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5A5EA7-788A-4834-BBA3-6679B3195B64}"/>
              </a:ext>
            </a:extLst>
          </p:cNvPr>
          <p:cNvSpPr/>
          <p:nvPr/>
        </p:nvSpPr>
        <p:spPr>
          <a:xfrm>
            <a:off x="5406029" y="49392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4DF6D48-30CC-49CB-8BB7-625E168AB73A}"/>
              </a:ext>
            </a:extLst>
          </p:cNvPr>
          <p:cNvCxnSpPr>
            <a:cxnSpLocks/>
          </p:cNvCxnSpPr>
          <p:nvPr/>
        </p:nvCxnSpPr>
        <p:spPr>
          <a:xfrm flipV="1">
            <a:off x="4415881" y="4374481"/>
            <a:ext cx="1682916" cy="159973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A17E49-E57B-4E25-80A2-B921C9E4733A}"/>
              </a:ext>
            </a:extLst>
          </p:cNvPr>
          <p:cNvCxnSpPr>
            <a:cxnSpLocks/>
          </p:cNvCxnSpPr>
          <p:nvPr/>
        </p:nvCxnSpPr>
        <p:spPr>
          <a:xfrm>
            <a:off x="543814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ED4CBFF-8A8C-456D-B108-962CA43ED994}"/>
              </a:ext>
            </a:extLst>
          </p:cNvPr>
          <p:cNvSpPr txBox="1"/>
          <p:nvPr/>
        </p:nvSpPr>
        <p:spPr>
          <a:xfrm>
            <a:off x="5257339" y="5926946"/>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5" name="TextBox 14">
            <a:extLst>
              <a:ext uri="{FF2B5EF4-FFF2-40B4-BE49-F238E27FC236}">
                <a16:creationId xmlns:a16="http://schemas.microsoft.com/office/drawing/2014/main" id="{533A4CA6-9AB9-4630-80F5-13B339BE2898}"/>
              </a:ext>
            </a:extLst>
          </p:cNvPr>
          <p:cNvSpPr txBox="1"/>
          <p:nvPr/>
        </p:nvSpPr>
        <p:spPr>
          <a:xfrm>
            <a:off x="2331967" y="581957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pic>
        <p:nvPicPr>
          <p:cNvPr id="6" name="Audio 5">
            <a:hlinkClick r:id="" action="ppaction://media"/>
            <a:extLst>
              <a:ext uri="{FF2B5EF4-FFF2-40B4-BE49-F238E27FC236}">
                <a16:creationId xmlns:a16="http://schemas.microsoft.com/office/drawing/2014/main" id="{8A74917B-74D0-4D87-A6C2-AAA6879CAE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41723"/>
    </mc:Choice>
    <mc:Fallback xmlns="">
      <p:transition spd="slow" advTm="4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9"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Root-finding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that we will convert a non-linear algebraic equation into a root-finding problem:</a:t>
            </a:r>
          </a:p>
          <a:p>
            <a:pPr marL="0" indent="0" algn="ctr">
              <a:buNone/>
            </a:pP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 + 1 =</a:t>
            </a:r>
            <a:r>
              <a:rPr lang="en-US" i="1" dirty="0">
                <a:latin typeface="Times New Roman" panose="02020603050405020304" pitchFamily="18" charset="0"/>
              </a:rPr>
              <a:t> </a:t>
            </a:r>
            <a:r>
              <a:rPr lang="en-US" dirty="0">
                <a:latin typeface="Times New Roman" panose="02020603050405020304" pitchFamily="18" charset="0"/>
              </a:rPr>
              <a:t>cos(</a:t>
            </a:r>
            <a:r>
              <a:rPr lang="en-US" i="1" dirty="0" err="1">
                <a:latin typeface="Times New Roman" panose="02020603050405020304" pitchFamily="18" charset="0"/>
              </a:rPr>
              <a:t>xy</a:t>
            </a:r>
            <a:r>
              <a:rPr lang="en-US" dirty="0">
                <a:latin typeface="Times New Roman" panose="02020603050405020304" pitchFamily="18" charset="0"/>
              </a:rPr>
              <a:t>) + 3</a:t>
            </a:r>
          </a:p>
          <a:p>
            <a:pPr marL="0" indent="0" algn="ctr">
              <a:buNone/>
            </a:pP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y</a:t>
            </a:r>
            <a:r>
              <a:rPr lang="en-US" baseline="30000" dirty="0">
                <a:latin typeface="Times New Roman" panose="02020603050405020304" pitchFamily="18" charset="0"/>
              </a:rPr>
              <a:t>2</a:t>
            </a:r>
            <a:r>
              <a:rPr lang="en-US" dirty="0">
                <a:latin typeface="Times New Roman" panose="02020603050405020304" pitchFamily="18" charset="0"/>
              </a:rPr>
              <a:t> – 2 –</a:t>
            </a:r>
            <a:r>
              <a:rPr lang="en-US" i="1" dirty="0">
                <a:latin typeface="Times New Roman" panose="02020603050405020304" pitchFamily="18" charset="0"/>
              </a:rPr>
              <a:t> </a:t>
            </a:r>
            <a:r>
              <a:rPr lang="en-US" dirty="0">
                <a:latin typeface="Times New Roman" panose="02020603050405020304" pitchFamily="18" charset="0"/>
              </a:rPr>
              <a:t>cos(</a:t>
            </a:r>
            <a:r>
              <a:rPr lang="en-US" i="1" dirty="0" err="1">
                <a:latin typeface="Times New Roman" panose="02020603050405020304" pitchFamily="18" charset="0"/>
              </a:rPr>
              <a:t>xy</a:t>
            </a:r>
            <a:r>
              <a:rPr lang="en-US" dirty="0">
                <a:latin typeface="Times New Roman" panose="02020603050405020304" pitchFamily="18" charset="0"/>
              </a:rPr>
              <a:t>) = 0</a:t>
            </a:r>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11" name="Audio 10">
            <a:hlinkClick r:id="" action="ppaction://media"/>
            <a:extLst>
              <a:ext uri="{FF2B5EF4-FFF2-40B4-BE49-F238E27FC236}">
                <a16:creationId xmlns:a16="http://schemas.microsoft.com/office/drawing/2014/main" id="{B0C725E8-3CF8-4FA5-B32C-A1F40DD456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9678971"/>
      </p:ext>
    </p:extLst>
  </p:cSld>
  <p:clrMapOvr>
    <a:masterClrMapping/>
  </p:clrMapOvr>
  <mc:AlternateContent xmlns:mc="http://schemas.openxmlformats.org/markup-compatibility/2006" xmlns:p14="http://schemas.microsoft.com/office/powerpoint/2010/main">
    <mc:Choice Requires="p14">
      <p:transition spd="slow" p14:dur="2000" advTm="33096"/>
    </mc:Choice>
    <mc:Fallback xmlns="">
      <p:transition spd="slow" advTm="3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Real-valued functions of two real variables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real-valued function of two variables</a:t>
            </a:r>
          </a:p>
          <a:p>
            <a:pPr marL="0" indent="0" algn="ctr">
              <a:buNone/>
            </a:pPr>
            <a:endParaRPr lang="en-US" i="1"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7" name="Picture 6">
            <a:extLst>
              <a:ext uri="{FF2B5EF4-FFF2-40B4-BE49-F238E27FC236}">
                <a16:creationId xmlns:a16="http://schemas.microsoft.com/office/drawing/2014/main" id="{20D7E41B-7C81-4CF5-A960-D9B8F0B5B724}"/>
              </a:ext>
            </a:extLst>
          </p:cNvPr>
          <p:cNvPicPr>
            <a:picLocks noChangeAspect="1"/>
          </p:cNvPicPr>
          <p:nvPr/>
        </p:nvPicPr>
        <p:blipFill>
          <a:blip r:embed="rId5"/>
          <a:stretch>
            <a:fillRect/>
          </a:stretch>
        </p:blipFill>
        <p:spPr>
          <a:xfrm>
            <a:off x="1359015" y="2826275"/>
            <a:ext cx="6828639" cy="3169273"/>
          </a:xfrm>
          <a:prstGeom prst="rect">
            <a:avLst/>
          </a:prstGeom>
        </p:spPr>
      </p:pic>
      <p:graphicFrame>
        <p:nvGraphicFramePr>
          <p:cNvPr id="10" name="Object 9">
            <a:extLst>
              <a:ext uri="{FF2B5EF4-FFF2-40B4-BE49-F238E27FC236}">
                <a16:creationId xmlns:a16="http://schemas.microsoft.com/office/drawing/2014/main" id="{420E1786-D121-4464-AF55-3F867921A63A}"/>
              </a:ext>
            </a:extLst>
          </p:cNvPr>
          <p:cNvGraphicFramePr>
            <a:graphicFrameLocks noChangeAspect="1"/>
          </p:cNvGraphicFramePr>
          <p:nvPr>
            <p:extLst>
              <p:ext uri="{D42A27DB-BD31-4B8C-83A1-F6EECF244321}">
                <p14:modId xmlns:p14="http://schemas.microsoft.com/office/powerpoint/2010/main" val="1600847988"/>
              </p:ext>
            </p:extLst>
          </p:nvPr>
        </p:nvGraphicFramePr>
        <p:xfrm>
          <a:off x="3346450" y="2082800"/>
          <a:ext cx="2124075" cy="493713"/>
        </p:xfrm>
        <a:graphic>
          <a:graphicData uri="http://schemas.openxmlformats.org/presentationml/2006/ole">
            <mc:AlternateContent xmlns:mc="http://schemas.openxmlformats.org/markup-compatibility/2006">
              <mc:Choice xmlns:v="urn:schemas-microsoft-com:vml" Requires="v">
                <p:oleObj name="Equation" r:id="rId6" imgW="1269720" imgH="291960" progId="Equation.DSMT4">
                  <p:embed/>
                </p:oleObj>
              </mc:Choice>
              <mc:Fallback>
                <p:oleObj name="Equation" r:id="rId6" imgW="1269720" imgH="291960" progId="Equation.DSMT4">
                  <p:embed/>
                  <p:pic>
                    <p:nvPicPr>
                      <p:cNvPr id="8" name="Object 7">
                        <a:extLst>
                          <a:ext uri="{FF2B5EF4-FFF2-40B4-BE49-F238E27FC236}">
                            <a16:creationId xmlns:a16="http://schemas.microsoft.com/office/drawing/2014/main" id="{2FE5C7CE-81CD-4F79-8DDC-80CF4C88B884}"/>
                          </a:ext>
                        </a:extLst>
                      </p:cNvPr>
                      <p:cNvPicPr/>
                      <p:nvPr/>
                    </p:nvPicPr>
                    <p:blipFill>
                      <a:blip r:embed="rId7"/>
                      <a:stretch>
                        <a:fillRect/>
                      </a:stretch>
                    </p:blipFill>
                    <p:spPr>
                      <a:xfrm>
                        <a:off x="3346450" y="2082800"/>
                        <a:ext cx="2124075" cy="4937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ECC99C8-EDF2-4EDA-A156-0470136BD84B}"/>
              </a:ext>
            </a:extLst>
          </p:cNvPr>
          <p:cNvGraphicFramePr>
            <a:graphicFrameLocks noChangeAspect="1"/>
          </p:cNvGraphicFramePr>
          <p:nvPr>
            <p:extLst>
              <p:ext uri="{D42A27DB-BD31-4B8C-83A1-F6EECF244321}">
                <p14:modId xmlns:p14="http://schemas.microsoft.com/office/powerpoint/2010/main" val="2072292411"/>
              </p:ext>
            </p:extLst>
          </p:nvPr>
        </p:nvGraphicFramePr>
        <p:xfrm>
          <a:off x="3963988" y="5727700"/>
          <a:ext cx="192087" cy="214313"/>
        </p:xfrm>
        <a:graphic>
          <a:graphicData uri="http://schemas.openxmlformats.org/presentationml/2006/ole">
            <mc:AlternateContent xmlns:mc="http://schemas.openxmlformats.org/markup-compatibility/2006">
              <mc:Choice xmlns:v="urn:schemas-microsoft-com:vml" Requires="v">
                <p:oleObj name="Equation" r:id="rId8" imgW="114120" imgH="126720" progId="Equation.DSMT4">
                  <p:embed/>
                </p:oleObj>
              </mc:Choice>
              <mc:Fallback>
                <p:oleObj name="Equation" r:id="rId8" imgW="114120" imgH="126720" progId="Equation.DSMT4">
                  <p:embed/>
                  <p:pic>
                    <p:nvPicPr>
                      <p:cNvPr id="12" name="Object 11">
                        <a:extLst>
                          <a:ext uri="{FF2B5EF4-FFF2-40B4-BE49-F238E27FC236}">
                            <a16:creationId xmlns:a16="http://schemas.microsoft.com/office/drawing/2014/main" id="{6963F110-4D3D-4F36-AE06-5CB149D92E2C}"/>
                          </a:ext>
                        </a:extLst>
                      </p:cNvPr>
                      <p:cNvPicPr/>
                      <p:nvPr/>
                    </p:nvPicPr>
                    <p:blipFill>
                      <a:blip r:embed="rId9"/>
                      <a:stretch>
                        <a:fillRect/>
                      </a:stretch>
                    </p:blipFill>
                    <p:spPr>
                      <a:xfrm>
                        <a:off x="3963988" y="5727700"/>
                        <a:ext cx="192087" cy="2143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91DF9EB-D7C8-4203-95AA-85C72869FB7C}"/>
              </a:ext>
            </a:extLst>
          </p:cNvPr>
          <p:cNvGraphicFramePr>
            <a:graphicFrameLocks noChangeAspect="1"/>
          </p:cNvGraphicFramePr>
          <p:nvPr>
            <p:extLst>
              <p:ext uri="{D42A27DB-BD31-4B8C-83A1-F6EECF244321}">
                <p14:modId xmlns:p14="http://schemas.microsoft.com/office/powerpoint/2010/main" val="2122653591"/>
              </p:ext>
            </p:extLst>
          </p:nvPr>
        </p:nvGraphicFramePr>
        <p:xfrm>
          <a:off x="7566025" y="4781550"/>
          <a:ext cx="211138" cy="257175"/>
        </p:xfrm>
        <a:graphic>
          <a:graphicData uri="http://schemas.openxmlformats.org/presentationml/2006/ole">
            <mc:AlternateContent xmlns:mc="http://schemas.openxmlformats.org/markup-compatibility/2006">
              <mc:Choice xmlns:v="urn:schemas-microsoft-com:vml" Requires="v">
                <p:oleObj name="Equation" r:id="rId10" imgW="126720" imgH="152280" progId="Equation.DSMT4">
                  <p:embed/>
                </p:oleObj>
              </mc:Choice>
              <mc:Fallback>
                <p:oleObj name="Equation" r:id="rId10" imgW="126720" imgH="152280" progId="Equation.DSMT4">
                  <p:embed/>
                  <p:pic>
                    <p:nvPicPr>
                      <p:cNvPr id="13" name="Object 12">
                        <a:extLst>
                          <a:ext uri="{FF2B5EF4-FFF2-40B4-BE49-F238E27FC236}">
                            <a16:creationId xmlns:a16="http://schemas.microsoft.com/office/drawing/2014/main" id="{D7A86D0F-FCF1-4ED4-B266-B86972EF3BA6}"/>
                          </a:ext>
                        </a:extLst>
                      </p:cNvPr>
                      <p:cNvPicPr/>
                      <p:nvPr/>
                    </p:nvPicPr>
                    <p:blipFill>
                      <a:blip r:embed="rId11"/>
                      <a:stretch>
                        <a:fillRect/>
                      </a:stretch>
                    </p:blipFill>
                    <p:spPr>
                      <a:xfrm>
                        <a:off x="7566025" y="4781550"/>
                        <a:ext cx="211138" cy="257175"/>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BF51768-5B79-4A4C-88B0-BA9D6262D836}"/>
              </a:ext>
            </a:extLst>
          </p:cNvPr>
          <p:cNvSpPr/>
          <p:nvPr/>
        </p:nvSpPr>
        <p:spPr>
          <a:xfrm>
            <a:off x="4199296" y="5834416"/>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61AD71-0124-4A85-BFFD-C7D0389355AD}"/>
              </a:ext>
            </a:extLst>
          </p:cNvPr>
          <p:cNvSpPr/>
          <p:nvPr/>
        </p:nvSpPr>
        <p:spPr>
          <a:xfrm>
            <a:off x="7645400" y="4653922"/>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EA5BF3F9-811F-4037-98E2-1968FDF5D77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6436899"/>
      </p:ext>
    </p:extLst>
  </p:cSld>
  <p:clrMapOvr>
    <a:masterClrMapping/>
  </p:clrMapOvr>
  <mc:AlternateContent xmlns:mc="http://schemas.openxmlformats.org/markup-compatibility/2006" xmlns:p14="http://schemas.microsoft.com/office/powerpoint/2010/main">
    <mc:Choice Requires="p14">
      <p:transition spd="slow" p14:dur="2000" advTm="30286"/>
    </mc:Choice>
    <mc:Fallback xmlns="">
      <p:transition spd="slow" advTm="3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Real-valued functions of a vector variable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It is best to think of this as a real-valued function of a vector variable:</a:t>
            </a:r>
          </a:p>
          <a:p>
            <a:pPr marL="0" indent="0" algn="ctr">
              <a:buNone/>
            </a:pPr>
            <a:endParaRPr lang="en-US" i="1"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7" name="Picture 6">
            <a:extLst>
              <a:ext uri="{FF2B5EF4-FFF2-40B4-BE49-F238E27FC236}">
                <a16:creationId xmlns:a16="http://schemas.microsoft.com/office/drawing/2014/main" id="{20D7E41B-7C81-4CF5-A960-D9B8F0B5B724}"/>
              </a:ext>
            </a:extLst>
          </p:cNvPr>
          <p:cNvPicPr>
            <a:picLocks noChangeAspect="1"/>
          </p:cNvPicPr>
          <p:nvPr/>
        </p:nvPicPr>
        <p:blipFill>
          <a:blip r:embed="rId5"/>
          <a:stretch>
            <a:fillRect/>
          </a:stretch>
        </p:blipFill>
        <p:spPr>
          <a:xfrm>
            <a:off x="1359015" y="2826275"/>
            <a:ext cx="6828639" cy="3169273"/>
          </a:xfrm>
          <a:prstGeom prst="rect">
            <a:avLst/>
          </a:prstGeom>
        </p:spPr>
      </p:pic>
      <p:graphicFrame>
        <p:nvGraphicFramePr>
          <p:cNvPr id="10" name="Object 9">
            <a:extLst>
              <a:ext uri="{FF2B5EF4-FFF2-40B4-BE49-F238E27FC236}">
                <a16:creationId xmlns:a16="http://schemas.microsoft.com/office/drawing/2014/main" id="{420E1786-D121-4464-AF55-3F867921A63A}"/>
              </a:ext>
            </a:extLst>
          </p:cNvPr>
          <p:cNvGraphicFramePr>
            <a:graphicFrameLocks noChangeAspect="1"/>
          </p:cNvGraphicFramePr>
          <p:nvPr>
            <p:extLst>
              <p:ext uri="{D42A27DB-BD31-4B8C-83A1-F6EECF244321}">
                <p14:modId xmlns:p14="http://schemas.microsoft.com/office/powerpoint/2010/main" val="2437456467"/>
              </p:ext>
            </p:extLst>
          </p:nvPr>
        </p:nvGraphicFramePr>
        <p:xfrm>
          <a:off x="3452813" y="2082800"/>
          <a:ext cx="1911350" cy="493713"/>
        </p:xfrm>
        <a:graphic>
          <a:graphicData uri="http://schemas.openxmlformats.org/presentationml/2006/ole">
            <mc:AlternateContent xmlns:mc="http://schemas.openxmlformats.org/markup-compatibility/2006">
              <mc:Choice xmlns:v="urn:schemas-microsoft-com:vml" Requires="v">
                <p:oleObj name="Equation" r:id="rId6" imgW="1143000" imgH="291960" progId="Equation.DSMT4">
                  <p:embed/>
                </p:oleObj>
              </mc:Choice>
              <mc:Fallback>
                <p:oleObj name="Equation" r:id="rId6" imgW="1143000" imgH="291960" progId="Equation.DSMT4">
                  <p:embed/>
                  <p:pic>
                    <p:nvPicPr>
                      <p:cNvPr id="10" name="Object 9">
                        <a:extLst>
                          <a:ext uri="{FF2B5EF4-FFF2-40B4-BE49-F238E27FC236}">
                            <a16:creationId xmlns:a16="http://schemas.microsoft.com/office/drawing/2014/main" id="{420E1786-D121-4464-AF55-3F867921A63A}"/>
                          </a:ext>
                        </a:extLst>
                      </p:cNvPr>
                      <p:cNvPicPr/>
                      <p:nvPr/>
                    </p:nvPicPr>
                    <p:blipFill>
                      <a:blip r:embed="rId7"/>
                      <a:stretch>
                        <a:fillRect/>
                      </a:stretch>
                    </p:blipFill>
                    <p:spPr>
                      <a:xfrm>
                        <a:off x="3452813" y="2082800"/>
                        <a:ext cx="1911350" cy="493713"/>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9D93721D-EFA0-4E7F-970E-CB85DCE00E4B}"/>
              </a:ext>
            </a:extLst>
          </p:cNvPr>
          <p:cNvSpPr/>
          <p:nvPr/>
        </p:nvSpPr>
        <p:spPr>
          <a:xfrm>
            <a:off x="4199296" y="5834416"/>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45949B-3D3D-429E-B11C-AE12AA0EE43E}"/>
              </a:ext>
            </a:extLst>
          </p:cNvPr>
          <p:cNvSpPr/>
          <p:nvPr/>
        </p:nvSpPr>
        <p:spPr>
          <a:xfrm>
            <a:off x="7645400" y="4653922"/>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CC586B79-3212-49F9-ABB1-172334574D22}"/>
              </a:ext>
            </a:extLst>
          </p:cNvPr>
          <p:cNvGraphicFramePr>
            <a:graphicFrameLocks noChangeAspect="1"/>
          </p:cNvGraphicFramePr>
          <p:nvPr>
            <p:extLst>
              <p:ext uri="{D42A27DB-BD31-4B8C-83A1-F6EECF244321}">
                <p14:modId xmlns:p14="http://schemas.microsoft.com/office/powerpoint/2010/main" val="3529390216"/>
              </p:ext>
            </p:extLst>
          </p:nvPr>
        </p:nvGraphicFramePr>
        <p:xfrm>
          <a:off x="3942863" y="5673285"/>
          <a:ext cx="233362" cy="322263"/>
        </p:xfrm>
        <a:graphic>
          <a:graphicData uri="http://schemas.openxmlformats.org/presentationml/2006/ole">
            <mc:AlternateContent xmlns:mc="http://schemas.openxmlformats.org/markup-compatibility/2006">
              <mc:Choice xmlns:v="urn:schemas-microsoft-com:vml" Requires="v">
                <p:oleObj name="Equation" r:id="rId8" imgW="139680" imgH="190440" progId="Equation.DSMT4">
                  <p:embed/>
                </p:oleObj>
              </mc:Choice>
              <mc:Fallback>
                <p:oleObj name="Equation" r:id="rId8" imgW="139680" imgH="190440" progId="Equation.DSMT4">
                  <p:embed/>
                  <p:pic>
                    <p:nvPicPr>
                      <p:cNvPr id="11" name="Object 10">
                        <a:extLst>
                          <a:ext uri="{FF2B5EF4-FFF2-40B4-BE49-F238E27FC236}">
                            <a16:creationId xmlns:a16="http://schemas.microsoft.com/office/drawing/2014/main" id="{5ECC99C8-EDF2-4EDA-A156-0470136BD84B}"/>
                          </a:ext>
                        </a:extLst>
                      </p:cNvPr>
                      <p:cNvPicPr/>
                      <p:nvPr/>
                    </p:nvPicPr>
                    <p:blipFill>
                      <a:blip r:embed="rId9"/>
                      <a:stretch>
                        <a:fillRect/>
                      </a:stretch>
                    </p:blipFill>
                    <p:spPr>
                      <a:xfrm>
                        <a:off x="3942863" y="5673285"/>
                        <a:ext cx="233362" cy="3222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E3B4979-E263-4CFE-AF8C-50786458A20C}"/>
              </a:ext>
            </a:extLst>
          </p:cNvPr>
          <p:cNvGraphicFramePr>
            <a:graphicFrameLocks noChangeAspect="1"/>
          </p:cNvGraphicFramePr>
          <p:nvPr>
            <p:extLst>
              <p:ext uri="{D42A27DB-BD31-4B8C-83A1-F6EECF244321}">
                <p14:modId xmlns:p14="http://schemas.microsoft.com/office/powerpoint/2010/main" val="3283592709"/>
              </p:ext>
            </p:extLst>
          </p:nvPr>
        </p:nvGraphicFramePr>
        <p:xfrm>
          <a:off x="7545430" y="4750294"/>
          <a:ext cx="254000" cy="322262"/>
        </p:xfrm>
        <a:graphic>
          <a:graphicData uri="http://schemas.openxmlformats.org/presentationml/2006/ole">
            <mc:AlternateContent xmlns:mc="http://schemas.openxmlformats.org/markup-compatibility/2006">
              <mc:Choice xmlns:v="urn:schemas-microsoft-com:vml" Requires="v">
                <p:oleObj name="Equation" r:id="rId10" imgW="152280" imgH="190440" progId="Equation.DSMT4">
                  <p:embed/>
                </p:oleObj>
              </mc:Choice>
              <mc:Fallback>
                <p:oleObj name="Equation" r:id="rId10" imgW="152280" imgH="190440" progId="Equation.DSMT4">
                  <p:embed/>
                  <p:pic>
                    <p:nvPicPr>
                      <p:cNvPr id="12" name="Object 11">
                        <a:extLst>
                          <a:ext uri="{FF2B5EF4-FFF2-40B4-BE49-F238E27FC236}">
                            <a16:creationId xmlns:a16="http://schemas.microsoft.com/office/drawing/2014/main" id="{391DF9EB-D7C8-4203-95AA-85C72869FB7C}"/>
                          </a:ext>
                        </a:extLst>
                      </p:cNvPr>
                      <p:cNvPicPr/>
                      <p:nvPr/>
                    </p:nvPicPr>
                    <p:blipFill>
                      <a:blip r:embed="rId11"/>
                      <a:stretch>
                        <a:fillRect/>
                      </a:stretch>
                    </p:blipFill>
                    <p:spPr>
                      <a:xfrm>
                        <a:off x="7545430" y="4750294"/>
                        <a:ext cx="254000" cy="3222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8368A1A-B47F-4A36-8966-7DF05E86DD1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7515345"/>
      </p:ext>
    </p:extLst>
  </p:cSld>
  <p:clrMapOvr>
    <a:masterClrMapping/>
  </p:clrMapOvr>
  <mc:AlternateContent xmlns:mc="http://schemas.openxmlformats.org/markup-compatibility/2006" xmlns:p14="http://schemas.microsoft.com/office/powerpoint/2010/main">
    <mc:Choice Requires="p14">
      <p:transition spd="slow" p14:dur="2000" advTm="37391"/>
    </mc:Choice>
    <mc:Fallback xmlns="">
      <p:transition spd="slow" advTm="3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Tangent planes in higher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468686" cy="4525963"/>
          </a:xfrm>
        </p:spPr>
        <p:txBody>
          <a:bodyPr/>
          <a:lstStyle/>
          <a:p>
            <a:r>
              <a:rPr lang="en-US" dirty="0"/>
              <a:t>Recall that given a differentiable function,</a:t>
            </a:r>
            <a:br>
              <a:rPr lang="en-US" dirty="0"/>
            </a:br>
            <a:r>
              <a:rPr lang="en-US" dirty="0"/>
              <a:t>	we can find a tangent line at any point</a:t>
            </a:r>
          </a:p>
          <a:p>
            <a:pPr lvl="1"/>
            <a:r>
              <a:rPr lang="en-US" dirty="0"/>
              <a:t>Given a differentiable function of a 2-dimensional vector variable,</a:t>
            </a:r>
            <a:br>
              <a:rPr lang="en-US" dirty="0"/>
            </a:br>
            <a:r>
              <a:rPr lang="en-US" dirty="0"/>
              <a:t>		we can find a tangent plane at any point</a:t>
            </a:r>
          </a:p>
          <a:p>
            <a:pPr lvl="1"/>
            <a:r>
              <a:rPr lang="en-US" dirty="0"/>
              <a:t>Given a differentiable function of </a:t>
            </a:r>
            <a:r>
              <a:rPr lang="en-US" i="1" dirty="0">
                <a:latin typeface="Times New Roman" panose="02020603050405020304" pitchFamily="18" charset="0"/>
              </a:rPr>
              <a:t>n</a:t>
            </a:r>
            <a:r>
              <a:rPr lang="en-US" dirty="0"/>
              <a:t>-dimensional vector variable,</a:t>
            </a:r>
            <a:br>
              <a:rPr lang="en-US" dirty="0"/>
            </a:br>
            <a:r>
              <a:rPr lang="en-US" dirty="0"/>
              <a:t>		we can find a tangent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1)</a:t>
            </a:r>
            <a:r>
              <a:rPr lang="en-US" dirty="0"/>
              <a:t>-dimensional </a:t>
            </a:r>
            <a:r>
              <a:rPr lang="en-US" i="1" dirty="0"/>
              <a:t>hyperplane</a:t>
            </a:r>
            <a:r>
              <a:rPr lang="en-US" dirty="0"/>
              <a:t> 			at any point</a:t>
            </a:r>
            <a:endParaRPr lang="en-US" i="1" dirty="0"/>
          </a:p>
          <a:p>
            <a:pPr lvl="1"/>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8" name="Picture 7">
            <a:extLst>
              <a:ext uri="{FF2B5EF4-FFF2-40B4-BE49-F238E27FC236}">
                <a16:creationId xmlns:a16="http://schemas.microsoft.com/office/drawing/2014/main" id="{87BE8E63-3573-4CD3-8B87-41711F206095}"/>
              </a:ext>
            </a:extLst>
          </p:cNvPr>
          <p:cNvPicPr>
            <a:picLocks noChangeAspect="1"/>
          </p:cNvPicPr>
          <p:nvPr/>
        </p:nvPicPr>
        <p:blipFill>
          <a:blip r:embed="rId5"/>
          <a:stretch>
            <a:fillRect/>
          </a:stretch>
        </p:blipFill>
        <p:spPr>
          <a:xfrm>
            <a:off x="1761688" y="4220358"/>
            <a:ext cx="5091419" cy="2363004"/>
          </a:xfrm>
          <a:prstGeom prst="rect">
            <a:avLst/>
          </a:prstGeom>
        </p:spPr>
      </p:pic>
      <p:pic>
        <p:nvPicPr>
          <p:cNvPr id="9" name="Audio 8">
            <a:hlinkClick r:id="" action="ppaction://media"/>
            <a:extLst>
              <a:ext uri="{FF2B5EF4-FFF2-40B4-BE49-F238E27FC236}">
                <a16:creationId xmlns:a16="http://schemas.microsoft.com/office/drawing/2014/main" id="{D7BD9267-8B53-4973-9545-FFB924DB646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74074506"/>
      </p:ext>
    </p:extLst>
  </p:cSld>
  <p:clrMapOvr>
    <a:masterClrMapping/>
  </p:clrMapOvr>
  <mc:AlternateContent xmlns:mc="http://schemas.openxmlformats.org/markup-compatibility/2006" xmlns:p14="http://schemas.microsoft.com/office/powerpoint/2010/main">
    <mc:Choice Requires="p14">
      <p:transition spd="slow" p14:dur="2000" advTm="78603"/>
    </mc:Choice>
    <mc:Fallback xmlns="">
      <p:transition spd="slow" advTm="7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Tangent planes in higher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one dimension:</a:t>
            </a:r>
          </a:p>
          <a:p>
            <a:endParaRPr lang="en-US" dirty="0"/>
          </a:p>
          <a:p>
            <a:r>
              <a:rPr lang="en-US" dirty="0"/>
              <a:t>In two dimensions:</a:t>
            </a:r>
          </a:p>
          <a:p>
            <a:endParaRPr lang="en-US" dirty="0"/>
          </a:p>
          <a:p>
            <a:endParaRPr lang="en-US" dirty="0"/>
          </a:p>
          <a:p>
            <a:endParaRPr lang="en-US" dirty="0"/>
          </a:p>
          <a:p>
            <a:endParaRPr lang="en-US" dirty="0"/>
          </a:p>
          <a:p>
            <a:r>
              <a:rPr lang="en-US" dirty="0"/>
              <a:t>In </a:t>
            </a:r>
            <a:r>
              <a:rPr lang="en-US" i="1" dirty="0"/>
              <a:t>n</a:t>
            </a:r>
            <a:r>
              <a:rPr lang="en-US" dirty="0"/>
              <a:t> dimensions: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a:extLst>
              <a:ext uri="{FF2B5EF4-FFF2-40B4-BE49-F238E27FC236}">
                <a16:creationId xmlns:a16="http://schemas.microsoft.com/office/drawing/2014/main" id="{C5000406-05B8-4E7D-B708-F85D425FA977}"/>
              </a:ext>
            </a:extLst>
          </p:cNvPr>
          <p:cNvGraphicFramePr>
            <a:graphicFrameLocks noChangeAspect="1"/>
          </p:cNvGraphicFramePr>
          <p:nvPr>
            <p:extLst>
              <p:ext uri="{D42A27DB-BD31-4B8C-83A1-F6EECF244321}">
                <p14:modId xmlns:p14="http://schemas.microsoft.com/office/powerpoint/2010/main" val="2776652195"/>
              </p:ext>
            </p:extLst>
          </p:nvPr>
        </p:nvGraphicFramePr>
        <p:xfrm>
          <a:off x="3270250" y="2449513"/>
          <a:ext cx="3375025" cy="1695450"/>
        </p:xfrm>
        <a:graphic>
          <a:graphicData uri="http://schemas.openxmlformats.org/presentationml/2006/ole">
            <mc:AlternateContent xmlns:mc="http://schemas.openxmlformats.org/markup-compatibility/2006">
              <mc:Choice xmlns:v="urn:schemas-microsoft-com:vml" Requires="v">
                <p:oleObj name="Equation" r:id="rId5" imgW="2019240" imgH="1002960" progId="Equation.DSMT4">
                  <p:embed/>
                </p:oleObj>
              </mc:Choice>
              <mc:Fallback>
                <p:oleObj name="Equation" r:id="rId5" imgW="2019240" imgH="1002960" progId="Equation.DSMT4">
                  <p:embed/>
                  <p:pic>
                    <p:nvPicPr>
                      <p:cNvPr id="10" name="Object 9">
                        <a:extLst>
                          <a:ext uri="{FF2B5EF4-FFF2-40B4-BE49-F238E27FC236}">
                            <a16:creationId xmlns:a16="http://schemas.microsoft.com/office/drawing/2014/main" id="{420E1786-D121-4464-AF55-3F867921A63A}"/>
                          </a:ext>
                        </a:extLst>
                      </p:cNvPr>
                      <p:cNvPicPr/>
                      <p:nvPr/>
                    </p:nvPicPr>
                    <p:blipFill>
                      <a:blip r:embed="rId6"/>
                      <a:stretch>
                        <a:fillRect/>
                      </a:stretch>
                    </p:blipFill>
                    <p:spPr>
                      <a:xfrm>
                        <a:off x="3270250" y="2449513"/>
                        <a:ext cx="3375025" cy="1695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883ABF1-BA99-4D71-8F43-F442A54C93A7}"/>
              </a:ext>
            </a:extLst>
          </p:cNvPr>
          <p:cNvGraphicFramePr>
            <a:graphicFrameLocks noChangeAspect="1"/>
          </p:cNvGraphicFramePr>
          <p:nvPr>
            <p:extLst>
              <p:ext uri="{D42A27DB-BD31-4B8C-83A1-F6EECF244321}">
                <p14:modId xmlns:p14="http://schemas.microsoft.com/office/powerpoint/2010/main" val="1649650908"/>
              </p:ext>
            </p:extLst>
          </p:nvPr>
        </p:nvGraphicFramePr>
        <p:xfrm>
          <a:off x="3291296" y="1560513"/>
          <a:ext cx="2930525" cy="601662"/>
        </p:xfrm>
        <a:graphic>
          <a:graphicData uri="http://schemas.openxmlformats.org/presentationml/2006/ole">
            <mc:AlternateContent xmlns:mc="http://schemas.openxmlformats.org/markup-compatibility/2006">
              <mc:Choice xmlns:v="urn:schemas-microsoft-com:vml" Requires="v">
                <p:oleObj name="Equation" r:id="rId7" imgW="1752480" imgH="355320" progId="Equation.DSMT4">
                  <p:embed/>
                </p:oleObj>
              </mc:Choice>
              <mc:Fallback>
                <p:oleObj name="Equation" r:id="rId7" imgW="1752480" imgH="355320" progId="Equation.DSMT4">
                  <p:embed/>
                  <p:pic>
                    <p:nvPicPr>
                      <p:cNvPr id="7" name="Object 6">
                        <a:extLst>
                          <a:ext uri="{FF2B5EF4-FFF2-40B4-BE49-F238E27FC236}">
                            <a16:creationId xmlns:a16="http://schemas.microsoft.com/office/drawing/2014/main" id="{C5000406-05B8-4E7D-B708-F85D425FA977}"/>
                          </a:ext>
                        </a:extLst>
                      </p:cNvPr>
                      <p:cNvPicPr/>
                      <p:nvPr/>
                    </p:nvPicPr>
                    <p:blipFill>
                      <a:blip r:embed="rId8"/>
                      <a:stretch>
                        <a:fillRect/>
                      </a:stretch>
                    </p:blipFill>
                    <p:spPr>
                      <a:xfrm>
                        <a:off x="3291296" y="1560513"/>
                        <a:ext cx="2930525" cy="6016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9716C69-F2A2-442E-926C-C06B227B3639}"/>
              </a:ext>
            </a:extLst>
          </p:cNvPr>
          <p:cNvGraphicFramePr>
            <a:graphicFrameLocks noChangeAspect="1"/>
          </p:cNvGraphicFramePr>
          <p:nvPr>
            <p:extLst>
              <p:ext uri="{D42A27DB-BD31-4B8C-83A1-F6EECF244321}">
                <p14:modId xmlns:p14="http://schemas.microsoft.com/office/powerpoint/2010/main" val="2776638954"/>
              </p:ext>
            </p:extLst>
          </p:nvPr>
        </p:nvGraphicFramePr>
        <p:xfrm>
          <a:off x="3242127" y="4471988"/>
          <a:ext cx="3398837" cy="1997075"/>
        </p:xfrm>
        <a:graphic>
          <a:graphicData uri="http://schemas.openxmlformats.org/presentationml/2006/ole">
            <mc:AlternateContent xmlns:mc="http://schemas.openxmlformats.org/markup-compatibility/2006">
              <mc:Choice xmlns:v="urn:schemas-microsoft-com:vml" Requires="v">
                <p:oleObj name="Equation" r:id="rId9" imgW="2031840" imgH="1180800" progId="Equation.DSMT4">
                  <p:embed/>
                </p:oleObj>
              </mc:Choice>
              <mc:Fallback>
                <p:oleObj name="Equation" r:id="rId9" imgW="2031840" imgH="1180800" progId="Equation.DSMT4">
                  <p:embed/>
                  <p:pic>
                    <p:nvPicPr>
                      <p:cNvPr id="7" name="Object 6">
                        <a:extLst>
                          <a:ext uri="{FF2B5EF4-FFF2-40B4-BE49-F238E27FC236}">
                            <a16:creationId xmlns:a16="http://schemas.microsoft.com/office/drawing/2014/main" id="{C5000406-05B8-4E7D-B708-F85D425FA977}"/>
                          </a:ext>
                        </a:extLst>
                      </p:cNvPr>
                      <p:cNvPicPr/>
                      <p:nvPr/>
                    </p:nvPicPr>
                    <p:blipFill>
                      <a:blip r:embed="rId10"/>
                      <a:stretch>
                        <a:fillRect/>
                      </a:stretch>
                    </p:blipFill>
                    <p:spPr>
                      <a:xfrm>
                        <a:off x="3242127" y="4471988"/>
                        <a:ext cx="3398837" cy="19970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FE35C034-C0F3-4B68-A881-2A12C6E39EB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86149603"/>
      </p:ext>
    </p:extLst>
  </p:cSld>
  <p:clrMapOvr>
    <a:masterClrMapping/>
  </p:clrMapOvr>
  <mc:AlternateContent xmlns:mc="http://schemas.openxmlformats.org/markup-compatibility/2006" xmlns:p14="http://schemas.microsoft.com/office/powerpoint/2010/main">
    <mc:Choice Requires="p14">
      <p:transition spd="slow" p14:dur="2000" advTm="98571"/>
    </mc:Choice>
    <mc:Fallback xmlns="">
      <p:transition spd="slow" advTm="98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Zeros of a function of two variables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 surface, it tends to be zero along curved lines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7" name="Picture 6">
            <a:extLst>
              <a:ext uri="{FF2B5EF4-FFF2-40B4-BE49-F238E27FC236}">
                <a16:creationId xmlns:a16="http://schemas.microsoft.com/office/drawing/2014/main" id="{26D62771-7212-4536-931E-F43696D30127}"/>
              </a:ext>
            </a:extLst>
          </p:cNvPr>
          <p:cNvPicPr>
            <a:picLocks noChangeAspect="1"/>
          </p:cNvPicPr>
          <p:nvPr/>
        </p:nvPicPr>
        <p:blipFill>
          <a:blip r:embed="rId5"/>
          <a:stretch>
            <a:fillRect/>
          </a:stretch>
        </p:blipFill>
        <p:spPr>
          <a:xfrm>
            <a:off x="256542" y="3318281"/>
            <a:ext cx="6047107" cy="3387319"/>
          </a:xfrm>
          <a:prstGeom prst="rect">
            <a:avLst/>
          </a:prstGeom>
        </p:spPr>
      </p:pic>
      <p:sp>
        <p:nvSpPr>
          <p:cNvPr id="6" name="Oval 5">
            <a:extLst>
              <a:ext uri="{FF2B5EF4-FFF2-40B4-BE49-F238E27FC236}">
                <a16:creationId xmlns:a16="http://schemas.microsoft.com/office/drawing/2014/main" id="{0373D359-D95C-4838-85E2-0DE6CFCE3557}"/>
              </a:ext>
            </a:extLst>
          </p:cNvPr>
          <p:cNvSpPr/>
          <p:nvPr/>
        </p:nvSpPr>
        <p:spPr>
          <a:xfrm>
            <a:off x="1882769" y="4315984"/>
            <a:ext cx="2986480" cy="128351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id="{225B4BC2-BABA-4A79-B297-43FC66122D59}"/>
              </a:ext>
            </a:extLst>
          </p:cNvPr>
          <p:cNvSpPr/>
          <p:nvPr/>
        </p:nvSpPr>
        <p:spPr>
          <a:xfrm>
            <a:off x="2697899" y="4689992"/>
            <a:ext cx="1324062" cy="557170"/>
          </a:xfrm>
          <a:prstGeom prst="arc">
            <a:avLst>
              <a:gd name="adj1" fmla="val 20849690"/>
              <a:gd name="adj2" fmla="val 11471477"/>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Object 9">
            <a:extLst>
              <a:ext uri="{FF2B5EF4-FFF2-40B4-BE49-F238E27FC236}">
                <a16:creationId xmlns:a16="http://schemas.microsoft.com/office/drawing/2014/main" id="{4F0F7A3F-6DE8-43F2-BE41-87CB8F2861C0}"/>
              </a:ext>
            </a:extLst>
          </p:cNvPr>
          <p:cNvGraphicFramePr>
            <a:graphicFrameLocks noChangeAspect="1"/>
          </p:cNvGraphicFramePr>
          <p:nvPr>
            <p:extLst>
              <p:ext uri="{D42A27DB-BD31-4B8C-83A1-F6EECF244321}">
                <p14:modId xmlns:p14="http://schemas.microsoft.com/office/powerpoint/2010/main" val="290682726"/>
              </p:ext>
            </p:extLst>
          </p:nvPr>
        </p:nvGraphicFramePr>
        <p:xfrm>
          <a:off x="6904545" y="3289801"/>
          <a:ext cx="1911350" cy="493713"/>
        </p:xfrm>
        <a:graphic>
          <a:graphicData uri="http://schemas.openxmlformats.org/presentationml/2006/ole">
            <mc:AlternateContent xmlns:mc="http://schemas.openxmlformats.org/markup-compatibility/2006">
              <mc:Choice xmlns:v="urn:schemas-microsoft-com:vml" Requires="v">
                <p:oleObj name="Equation" r:id="rId6" imgW="1143000" imgH="291960" progId="Equation.DSMT4">
                  <p:embed/>
                </p:oleObj>
              </mc:Choice>
              <mc:Fallback>
                <p:oleObj name="Equation" r:id="rId6" imgW="1143000" imgH="291960" progId="Equation.DSMT4">
                  <p:embed/>
                  <p:pic>
                    <p:nvPicPr>
                      <p:cNvPr id="10" name="Object 9">
                        <a:extLst>
                          <a:ext uri="{FF2B5EF4-FFF2-40B4-BE49-F238E27FC236}">
                            <a16:creationId xmlns:a16="http://schemas.microsoft.com/office/drawing/2014/main" id="{420E1786-D121-4464-AF55-3F867921A63A}"/>
                          </a:ext>
                        </a:extLst>
                      </p:cNvPr>
                      <p:cNvPicPr/>
                      <p:nvPr/>
                    </p:nvPicPr>
                    <p:blipFill>
                      <a:blip r:embed="rId7"/>
                      <a:stretch>
                        <a:fillRect/>
                      </a:stretch>
                    </p:blipFill>
                    <p:spPr>
                      <a:xfrm>
                        <a:off x="6904545" y="3289801"/>
                        <a:ext cx="1911350" cy="4937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6963F110-4D3D-4F36-AE06-5CB149D92E2C}"/>
              </a:ext>
            </a:extLst>
          </p:cNvPr>
          <p:cNvGraphicFramePr>
            <a:graphicFrameLocks noChangeAspect="1"/>
          </p:cNvGraphicFramePr>
          <p:nvPr>
            <p:extLst>
              <p:ext uri="{D42A27DB-BD31-4B8C-83A1-F6EECF244321}">
                <p14:modId xmlns:p14="http://schemas.microsoft.com/office/powerpoint/2010/main" val="724392012"/>
              </p:ext>
            </p:extLst>
          </p:nvPr>
        </p:nvGraphicFramePr>
        <p:xfrm>
          <a:off x="4097461" y="6195218"/>
          <a:ext cx="233362" cy="322263"/>
        </p:xfrm>
        <a:graphic>
          <a:graphicData uri="http://schemas.openxmlformats.org/presentationml/2006/ole">
            <mc:AlternateContent xmlns:mc="http://schemas.openxmlformats.org/markup-compatibility/2006">
              <mc:Choice xmlns:v="urn:schemas-microsoft-com:vml" Requires="v">
                <p:oleObj name="Equation" r:id="rId8" imgW="139680" imgH="190440" progId="Equation.DSMT4">
                  <p:embed/>
                </p:oleObj>
              </mc:Choice>
              <mc:Fallback>
                <p:oleObj name="Equation" r:id="rId8" imgW="139680" imgH="190440" progId="Equation.DSMT4">
                  <p:embed/>
                  <p:pic>
                    <p:nvPicPr>
                      <p:cNvPr id="15" name="Object 14">
                        <a:extLst>
                          <a:ext uri="{FF2B5EF4-FFF2-40B4-BE49-F238E27FC236}">
                            <a16:creationId xmlns:a16="http://schemas.microsoft.com/office/drawing/2014/main" id="{CE3C1923-6A6C-451E-93D7-01D3C0F5E3D2}"/>
                          </a:ext>
                        </a:extLst>
                      </p:cNvPr>
                      <p:cNvPicPr/>
                      <p:nvPr/>
                    </p:nvPicPr>
                    <p:blipFill>
                      <a:blip r:embed="rId9"/>
                      <a:stretch>
                        <a:fillRect/>
                      </a:stretch>
                    </p:blipFill>
                    <p:spPr>
                      <a:xfrm>
                        <a:off x="4097461" y="6195218"/>
                        <a:ext cx="233362" cy="3222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7A86D0F-FCF1-4ED4-B266-B86972EF3BA6}"/>
              </a:ext>
            </a:extLst>
          </p:cNvPr>
          <p:cNvGraphicFramePr>
            <a:graphicFrameLocks noChangeAspect="1"/>
          </p:cNvGraphicFramePr>
          <p:nvPr>
            <p:extLst>
              <p:ext uri="{D42A27DB-BD31-4B8C-83A1-F6EECF244321}">
                <p14:modId xmlns:p14="http://schemas.microsoft.com/office/powerpoint/2010/main" val="927894459"/>
              </p:ext>
            </p:extLst>
          </p:nvPr>
        </p:nvGraphicFramePr>
        <p:xfrm>
          <a:off x="901220" y="5413099"/>
          <a:ext cx="254000" cy="322262"/>
        </p:xfrm>
        <a:graphic>
          <a:graphicData uri="http://schemas.openxmlformats.org/presentationml/2006/ole">
            <mc:AlternateContent xmlns:mc="http://schemas.openxmlformats.org/markup-compatibility/2006">
              <mc:Choice xmlns:v="urn:schemas-microsoft-com:vml" Requires="v">
                <p:oleObj name="Equation" r:id="rId10" imgW="152280" imgH="190440" progId="Equation.DSMT4">
                  <p:embed/>
                </p:oleObj>
              </mc:Choice>
              <mc:Fallback>
                <p:oleObj name="Equation" r:id="rId10" imgW="152280" imgH="190440" progId="Equation.DSMT4">
                  <p:embed/>
                  <p:pic>
                    <p:nvPicPr>
                      <p:cNvPr id="17" name="Object 16">
                        <a:extLst>
                          <a:ext uri="{FF2B5EF4-FFF2-40B4-BE49-F238E27FC236}">
                            <a16:creationId xmlns:a16="http://schemas.microsoft.com/office/drawing/2014/main" id="{C9674559-FE6D-47F2-AA85-3CDF09D3419E}"/>
                          </a:ext>
                        </a:extLst>
                      </p:cNvPr>
                      <p:cNvPicPr/>
                      <p:nvPr/>
                    </p:nvPicPr>
                    <p:blipFill>
                      <a:blip r:embed="rId11"/>
                      <a:stretch>
                        <a:fillRect/>
                      </a:stretch>
                    </p:blipFill>
                    <p:spPr>
                      <a:xfrm>
                        <a:off x="901220" y="5413099"/>
                        <a:ext cx="254000" cy="322262"/>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60D3E945-E828-43B3-A6DD-7AB2DF6FA2DC}"/>
              </a:ext>
            </a:extLst>
          </p:cNvPr>
          <p:cNvSpPr/>
          <p:nvPr/>
        </p:nvSpPr>
        <p:spPr>
          <a:xfrm>
            <a:off x="3946460" y="6237520"/>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0ED55B-B5F9-4C58-AF40-74E3B2100A2D}"/>
              </a:ext>
            </a:extLst>
          </p:cNvPr>
          <p:cNvSpPr/>
          <p:nvPr/>
        </p:nvSpPr>
        <p:spPr>
          <a:xfrm>
            <a:off x="886540" y="5269925"/>
            <a:ext cx="151001" cy="14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9831AE58-BB31-47F1-8CF0-7814F38CBDE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5454471"/>
      </p:ext>
    </p:extLst>
  </p:cSld>
  <p:clrMapOvr>
    <a:masterClrMapping/>
  </p:clrMapOvr>
  <mc:AlternateContent xmlns:mc="http://schemas.openxmlformats.org/markup-compatibility/2006" xmlns:p14="http://schemas.microsoft.com/office/powerpoint/2010/main">
    <mc:Choice Requires="p14">
      <p:transition spd="slow" p14:dur="2000" advTm="85337"/>
    </mc:Choice>
    <mc:Fallback xmlns="">
      <p:transition spd="slow" advTm="8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2"/>
                </p:tgtEl>
              </p:cMediaNode>
            </p:audio>
          </p:childTnLst>
        </p:cTn>
      </p:par>
    </p:tnLst>
    <p:bldLst>
      <p:bldP spid="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8.6|14.6|7.3"/>
</p:tagLst>
</file>

<file path=ppt/tags/tag10.xml><?xml version="1.0" encoding="utf-8"?>
<p:tagLst xmlns:a="http://schemas.openxmlformats.org/drawingml/2006/main" xmlns:r="http://schemas.openxmlformats.org/officeDocument/2006/relationships" xmlns:p="http://schemas.openxmlformats.org/presentationml/2006/main">
  <p:tag name="TIMING" val="|18.2|19.5|14.5|36.5|13.7"/>
</p:tagLst>
</file>

<file path=ppt/tags/tag11.xml><?xml version="1.0" encoding="utf-8"?>
<p:tagLst xmlns:a="http://schemas.openxmlformats.org/drawingml/2006/main" xmlns:r="http://schemas.openxmlformats.org/officeDocument/2006/relationships" xmlns:p="http://schemas.openxmlformats.org/presentationml/2006/main">
  <p:tag name="TIMING" val="|13.1|13.5|17.8"/>
</p:tagLst>
</file>

<file path=ppt/tags/tag12.xml><?xml version="1.0" encoding="utf-8"?>
<p:tagLst xmlns:a="http://schemas.openxmlformats.org/drawingml/2006/main" xmlns:r="http://schemas.openxmlformats.org/officeDocument/2006/relationships" xmlns:p="http://schemas.openxmlformats.org/presentationml/2006/main">
  <p:tag name="TIMING" val="|9.2|18.1|17.6|8.9|16.4|6.9|3.7|24.5"/>
</p:tagLst>
</file>

<file path=ppt/tags/tag13.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9.2|10.1"/>
</p:tagLst>
</file>

<file path=ppt/tags/tag3.xml><?xml version="1.0" encoding="utf-8"?>
<p:tagLst xmlns:a="http://schemas.openxmlformats.org/drawingml/2006/main" xmlns:r="http://schemas.openxmlformats.org/officeDocument/2006/relationships" xmlns:p="http://schemas.openxmlformats.org/presentationml/2006/main">
  <p:tag name="TIMING" val="|21.4|21.9|43.5|44.8|28.1"/>
</p:tagLst>
</file>

<file path=ppt/tags/tag4.xml><?xml version="1.0" encoding="utf-8"?>
<p:tagLst xmlns:a="http://schemas.openxmlformats.org/drawingml/2006/main" xmlns:r="http://schemas.openxmlformats.org/officeDocument/2006/relationships" xmlns:p="http://schemas.openxmlformats.org/presentationml/2006/main">
  <p:tag name="TIMING" val="|21.4|21.9|43.5|44.8|28.1"/>
</p:tagLst>
</file>

<file path=ppt/tags/tag5.xml><?xml version="1.0" encoding="utf-8"?>
<p:tagLst xmlns:a="http://schemas.openxmlformats.org/drawingml/2006/main" xmlns:r="http://schemas.openxmlformats.org/officeDocument/2006/relationships" xmlns:p="http://schemas.openxmlformats.org/presentationml/2006/main">
  <p:tag name="TIMING" val="|16|34.9"/>
</p:tagLst>
</file>

<file path=ppt/tags/tag6.xml><?xml version="1.0" encoding="utf-8"?>
<p:tagLst xmlns:a="http://schemas.openxmlformats.org/drawingml/2006/main" xmlns:r="http://schemas.openxmlformats.org/officeDocument/2006/relationships" xmlns:p="http://schemas.openxmlformats.org/presentationml/2006/main">
  <p:tag name="TIMING" val="|12.8|57.2"/>
</p:tagLst>
</file>

<file path=ppt/tags/tag7.xml><?xml version="1.0" encoding="utf-8"?>
<p:tagLst xmlns:a="http://schemas.openxmlformats.org/drawingml/2006/main" xmlns:r="http://schemas.openxmlformats.org/officeDocument/2006/relationships" xmlns:p="http://schemas.openxmlformats.org/presentationml/2006/main">
  <p:tag name="TIMING" val="|63.9|11.5"/>
</p:tagLst>
</file>

<file path=ppt/tags/tag8.xml><?xml version="1.0" encoding="utf-8"?>
<p:tagLst xmlns:a="http://schemas.openxmlformats.org/drawingml/2006/main" xmlns:r="http://schemas.openxmlformats.org/officeDocument/2006/relationships" xmlns:p="http://schemas.openxmlformats.org/presentationml/2006/main">
  <p:tag name="TIMING" val="|26.4|14.7|5.2"/>
</p:tagLst>
</file>

<file path=ppt/tags/tag9.xml><?xml version="1.0" encoding="utf-8"?>
<p:tagLst xmlns:a="http://schemas.openxmlformats.org/drawingml/2006/main" xmlns:r="http://schemas.openxmlformats.org/officeDocument/2006/relationships" xmlns:p="http://schemas.openxmlformats.org/presentationml/2006/main">
  <p:tag name="TIMING" val="|46.7|24.9|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94554</TotalTime>
  <Words>1021</Words>
  <Application>Microsoft Office PowerPoint</Application>
  <PresentationFormat>On-screen Show (4:3)</PresentationFormat>
  <Paragraphs>129</Paragraphs>
  <Slides>19</Slides>
  <Notes>0</Notes>
  <HiddenSlides>0</HiddenSlides>
  <MMClips>19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30" baseType="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Approximating the solution to a system of non-linear algebraic equations</vt:lpstr>
      <vt:lpstr>Introduction</vt:lpstr>
      <vt:lpstr>Tangent lines</vt:lpstr>
      <vt:lpstr>Root-finding problems</vt:lpstr>
      <vt:lpstr>Real-valued functions of two real variables</vt:lpstr>
      <vt:lpstr>Real-valued functions of a vector variable</vt:lpstr>
      <vt:lpstr>Tangent planes in higher dimensions</vt:lpstr>
      <vt:lpstr>Tangent planes in higher dimensions</vt:lpstr>
      <vt:lpstr>Zeros of a function of two variables</vt:lpstr>
      <vt:lpstr>A vector-valued function</vt:lpstr>
      <vt:lpstr>Solutions to equations</vt:lpstr>
      <vt:lpstr>Our problem</vt:lpstr>
      <vt:lpstr>Fixed-point iteration</vt:lpstr>
      <vt:lpstr>Our problem</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1665</cp:revision>
  <dcterms:created xsi:type="dcterms:W3CDTF">2020-04-30T19:27:29Z</dcterms:created>
  <dcterms:modified xsi:type="dcterms:W3CDTF">2021-03-11T22:51:41Z</dcterms:modified>
</cp:coreProperties>
</file>